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handoutMasterIdLst>
    <p:handoutMasterId r:id="rId3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8" r:id="rId9"/>
    <p:sldId id="279" r:id="rId10"/>
    <p:sldId id="273" r:id="rId11"/>
    <p:sldId id="274" r:id="rId12"/>
    <p:sldId id="275" r:id="rId13"/>
    <p:sldId id="276" r:id="rId14"/>
    <p:sldId id="277" r:id="rId15"/>
    <p:sldId id="282" r:id="rId16"/>
    <p:sldId id="280" r:id="rId17"/>
    <p:sldId id="281" r:id="rId18"/>
    <p:sldId id="283" r:id="rId19"/>
    <p:sldId id="284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256"/>
            <p14:sldId id="257"/>
          </p14:sldIdLst>
        </p14:section>
        <p14:section name="소제목 표지" id="{E66F2113-6FFA-4364-A8C0-BE665FAC21BC}">
          <p14:sldIdLst>
            <p14:sldId id="258"/>
            <p14:sldId id="259"/>
            <p14:sldId id="260"/>
            <p14:sldId id="261"/>
            <p14:sldId id="262"/>
            <p14:sldId id="278"/>
            <p14:sldId id="279"/>
            <p14:sldId id="273"/>
            <p14:sldId id="274"/>
            <p14:sldId id="275"/>
            <p14:sldId id="276"/>
            <p14:sldId id="277"/>
            <p14:sldId id="282"/>
            <p14:sldId id="280"/>
            <p14:sldId id="281"/>
            <p14:sldId id="283"/>
            <p14:sldId id="284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마지막" id="{0A9151A7-1FDD-4606-B7F8-A63B772563CC}">
          <p14:sldIdLst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CC1243D-668E-4487-B89E-3E54B40CB1CB}" type="datetime1">
              <a:rPr lang="ko-KR" altLang="en-US"/>
              <a:pPr lvl="0">
                <a:defRPr/>
              </a:pPr>
              <a:t>2022-05-26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16F3961-D88D-40F3-9802-6645A0D2F0A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93986"/>
            <a:ext cx="12192000" cy="612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4010" y="2659380"/>
            <a:ext cx="8955405" cy="1844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11500" b="1">
                <a:solidFill>
                  <a:schemeClr val="bg1"/>
                </a:solidFill>
                <a:latin typeface="G마켓 산스 TTF Bold"/>
                <a:ea typeface="G마켓 산스 TTF Bold"/>
              </a:rPr>
              <a:t>Final Project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1400526" y="4572175"/>
            <a:ext cx="9144000" cy="1655762"/>
          </a:xfrm>
        </p:spPr>
        <p:txBody>
          <a:bodyPr/>
          <a:lstStyle/>
          <a:p>
            <a:pPr>
              <a:defRPr/>
            </a:pPr>
            <a:r>
              <a:rPr lang="en-US" altLang="ko-KR" b="1">
                <a:solidFill>
                  <a:schemeClr val="lt1"/>
                </a:solidFill>
              </a:rPr>
              <a:t>SSAFY 7</a:t>
            </a:r>
            <a:r>
              <a:rPr lang="ko-KR" altLang="en-US" b="1">
                <a:solidFill>
                  <a:schemeClr val="lt1"/>
                </a:solidFill>
              </a:rPr>
              <a:t>기 대전 </a:t>
            </a:r>
            <a:r>
              <a:rPr lang="en-US" altLang="ko-KR" b="1">
                <a:solidFill>
                  <a:schemeClr val="lt1"/>
                </a:solidFill>
              </a:rPr>
              <a:t>1</a:t>
            </a:r>
            <a:r>
              <a:rPr lang="ko-KR" altLang="en-US" b="1">
                <a:solidFill>
                  <a:schemeClr val="lt1"/>
                </a:solidFill>
              </a:rPr>
              <a:t>반 </a:t>
            </a:r>
            <a:r>
              <a:rPr lang="en-US" altLang="ko-KR" b="1">
                <a:solidFill>
                  <a:schemeClr val="lt1"/>
                </a:solidFill>
              </a:rPr>
              <a:t>5</a:t>
            </a:r>
            <a:r>
              <a:rPr lang="ko-KR" altLang="en-US" b="1">
                <a:solidFill>
                  <a:schemeClr val="lt1"/>
                </a:solidFill>
              </a:rPr>
              <a:t>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16557" y="797765"/>
            <a:ext cx="10083244" cy="5101500"/>
            <a:chOff x="1067357" y="964413"/>
            <a:chExt cx="10083244" cy="5101500"/>
          </a:xfrm>
        </p:grpSpPr>
        <p:sp>
          <p:nvSpPr>
            <p:cNvPr id="9" name="TextBox 8"/>
            <p:cNvSpPr txBox="1"/>
            <p:nvPr/>
          </p:nvSpPr>
          <p:spPr>
            <a:xfrm>
              <a:off x="1067357" y="964413"/>
              <a:ext cx="2641589" cy="2190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 dirty="0">
                  <a:solidFill>
                    <a:srgbClr val="0194E7"/>
                  </a:solidFill>
                </a:rPr>
                <a:t> 「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51848" y="3872344"/>
              <a:ext cx="1298753" cy="2193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 dirty="0"/>
                <a:t>」 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0" y="6481762"/>
            <a:ext cx="12192000" cy="3762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BB5D7C-44B6-3D86-872E-A32D45F6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721" y="1293092"/>
            <a:ext cx="7912127" cy="383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16557" y="797765"/>
            <a:ext cx="10083244" cy="5101500"/>
            <a:chOff x="1067357" y="964413"/>
            <a:chExt cx="10083244" cy="5101500"/>
          </a:xfrm>
        </p:grpSpPr>
        <p:sp>
          <p:nvSpPr>
            <p:cNvPr id="9" name="TextBox 8"/>
            <p:cNvSpPr txBox="1"/>
            <p:nvPr/>
          </p:nvSpPr>
          <p:spPr>
            <a:xfrm>
              <a:off x="1067357" y="964413"/>
              <a:ext cx="2641589" cy="2190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 dirty="0">
                  <a:solidFill>
                    <a:srgbClr val="0194E7"/>
                  </a:solidFill>
                </a:rPr>
                <a:t> 「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51848" y="3872344"/>
              <a:ext cx="1298753" cy="2193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 dirty="0"/>
                <a:t>」 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0" y="6481762"/>
            <a:ext cx="12192000" cy="3762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99D431-9571-A7B1-1C92-57B518D07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32" y="1208427"/>
            <a:ext cx="8171686" cy="38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16557" y="797765"/>
            <a:ext cx="10083244" cy="5101500"/>
            <a:chOff x="1067357" y="964413"/>
            <a:chExt cx="10083244" cy="5101500"/>
          </a:xfrm>
        </p:grpSpPr>
        <p:sp>
          <p:nvSpPr>
            <p:cNvPr id="9" name="TextBox 8"/>
            <p:cNvSpPr txBox="1"/>
            <p:nvPr/>
          </p:nvSpPr>
          <p:spPr>
            <a:xfrm>
              <a:off x="1067357" y="964413"/>
              <a:ext cx="2641589" cy="2190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 dirty="0">
                  <a:solidFill>
                    <a:srgbClr val="0194E7"/>
                  </a:solidFill>
                </a:rPr>
                <a:t> 「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51848" y="3872344"/>
              <a:ext cx="1298753" cy="2193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 dirty="0"/>
                <a:t>」 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0" y="6481762"/>
            <a:ext cx="12192000" cy="3762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9E18B6-0F93-84F2-D709-7DA7FB36C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472" y="1190945"/>
            <a:ext cx="8197784" cy="39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4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16557" y="797765"/>
            <a:ext cx="10083244" cy="5101500"/>
            <a:chOff x="1067357" y="964413"/>
            <a:chExt cx="10083244" cy="5101500"/>
          </a:xfrm>
        </p:grpSpPr>
        <p:sp>
          <p:nvSpPr>
            <p:cNvPr id="9" name="TextBox 8"/>
            <p:cNvSpPr txBox="1"/>
            <p:nvPr/>
          </p:nvSpPr>
          <p:spPr>
            <a:xfrm>
              <a:off x="1067357" y="964413"/>
              <a:ext cx="2641589" cy="2190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 dirty="0">
                  <a:solidFill>
                    <a:srgbClr val="0194E7"/>
                  </a:solidFill>
                </a:rPr>
                <a:t> 「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51848" y="3872344"/>
              <a:ext cx="1298753" cy="2193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 dirty="0"/>
                <a:t>」 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0" y="6481762"/>
            <a:ext cx="12192000" cy="3762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DF982B-25E5-1A9C-0B60-CAA0C09EF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1" y="1359051"/>
            <a:ext cx="7968594" cy="358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7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16557" y="797765"/>
            <a:ext cx="10083244" cy="5101500"/>
            <a:chOff x="1067357" y="964413"/>
            <a:chExt cx="10083244" cy="5101500"/>
          </a:xfrm>
        </p:grpSpPr>
        <p:sp>
          <p:nvSpPr>
            <p:cNvPr id="9" name="TextBox 8"/>
            <p:cNvSpPr txBox="1"/>
            <p:nvPr/>
          </p:nvSpPr>
          <p:spPr>
            <a:xfrm>
              <a:off x="1067357" y="964413"/>
              <a:ext cx="2641589" cy="2190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 dirty="0">
                  <a:solidFill>
                    <a:srgbClr val="0194E7"/>
                  </a:solidFill>
                </a:rPr>
                <a:t> 「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51848" y="3872344"/>
              <a:ext cx="1298753" cy="2193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 dirty="0"/>
                <a:t>」 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0" y="6481762"/>
            <a:ext cx="12192000" cy="3762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33707E-2CB1-408E-99B4-13054C318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163755"/>
            <a:ext cx="8323947" cy="397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9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16557" y="797765"/>
            <a:ext cx="10083244" cy="5101500"/>
            <a:chOff x="1067357" y="964413"/>
            <a:chExt cx="10083244" cy="5101500"/>
          </a:xfrm>
        </p:grpSpPr>
        <p:sp>
          <p:nvSpPr>
            <p:cNvPr id="9" name="TextBox 8"/>
            <p:cNvSpPr txBox="1"/>
            <p:nvPr/>
          </p:nvSpPr>
          <p:spPr>
            <a:xfrm>
              <a:off x="1067357" y="964413"/>
              <a:ext cx="2641589" cy="2190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 dirty="0">
                  <a:solidFill>
                    <a:srgbClr val="0194E7"/>
                  </a:solidFill>
                </a:rPr>
                <a:t> 「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51848" y="3872344"/>
              <a:ext cx="1298753" cy="2193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 dirty="0"/>
                <a:t>」 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0" y="6481762"/>
            <a:ext cx="12192000" cy="3762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90E828-DD4C-D58B-181B-AAEF59EE0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1" y="1276671"/>
            <a:ext cx="7665631" cy="36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9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16557" y="797765"/>
            <a:ext cx="10083244" cy="5101500"/>
            <a:chOff x="1067357" y="964413"/>
            <a:chExt cx="10083244" cy="5101500"/>
          </a:xfrm>
        </p:grpSpPr>
        <p:sp>
          <p:nvSpPr>
            <p:cNvPr id="9" name="TextBox 8"/>
            <p:cNvSpPr txBox="1"/>
            <p:nvPr/>
          </p:nvSpPr>
          <p:spPr>
            <a:xfrm>
              <a:off x="1067357" y="964413"/>
              <a:ext cx="2641589" cy="2190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 dirty="0">
                  <a:solidFill>
                    <a:srgbClr val="0194E7"/>
                  </a:solidFill>
                </a:rPr>
                <a:t> 「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51848" y="3872344"/>
              <a:ext cx="1298753" cy="2193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 dirty="0"/>
                <a:t>」 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0" y="6481762"/>
            <a:ext cx="12192000" cy="3762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4DA2A7-8890-7EAE-E7EE-DEE5AE38F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4" y="1267481"/>
            <a:ext cx="8266545" cy="40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5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16557" y="797765"/>
            <a:ext cx="10083244" cy="5101500"/>
            <a:chOff x="1067357" y="964413"/>
            <a:chExt cx="10083244" cy="5101500"/>
          </a:xfrm>
        </p:grpSpPr>
        <p:sp>
          <p:nvSpPr>
            <p:cNvPr id="9" name="TextBox 8"/>
            <p:cNvSpPr txBox="1"/>
            <p:nvPr/>
          </p:nvSpPr>
          <p:spPr>
            <a:xfrm>
              <a:off x="1067357" y="964413"/>
              <a:ext cx="2641589" cy="2190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 dirty="0">
                  <a:solidFill>
                    <a:srgbClr val="0194E7"/>
                  </a:solidFill>
                </a:rPr>
                <a:t> 「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51848" y="3872344"/>
              <a:ext cx="1298753" cy="2193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 dirty="0"/>
                <a:t>」 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0" y="6481762"/>
            <a:ext cx="12192000" cy="3762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E29892-1785-A4B5-93C8-AB399923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16" y="1181815"/>
            <a:ext cx="7102764" cy="26881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20DD79-8EC1-251F-48FE-BE52FE89B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616" y="3429000"/>
            <a:ext cx="7102764" cy="184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2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16557" y="797765"/>
            <a:ext cx="10083244" cy="5101500"/>
            <a:chOff x="1067357" y="964413"/>
            <a:chExt cx="10083244" cy="5101500"/>
          </a:xfrm>
        </p:grpSpPr>
        <p:sp>
          <p:nvSpPr>
            <p:cNvPr id="9" name="TextBox 8"/>
            <p:cNvSpPr txBox="1"/>
            <p:nvPr/>
          </p:nvSpPr>
          <p:spPr>
            <a:xfrm>
              <a:off x="1067357" y="964413"/>
              <a:ext cx="2641589" cy="2190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 dirty="0">
                  <a:solidFill>
                    <a:srgbClr val="0194E7"/>
                  </a:solidFill>
                </a:rPr>
                <a:t> 「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51848" y="3872344"/>
              <a:ext cx="1298753" cy="2193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 dirty="0"/>
                <a:t>」 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0" y="6481762"/>
            <a:ext cx="12192000" cy="3762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023B61-7C93-B507-F9EE-01147E2D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36" y="932872"/>
            <a:ext cx="7767782" cy="435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3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16557" y="797765"/>
            <a:ext cx="10083244" cy="5101500"/>
            <a:chOff x="1067357" y="964413"/>
            <a:chExt cx="10083244" cy="5101500"/>
          </a:xfrm>
        </p:grpSpPr>
        <p:sp>
          <p:nvSpPr>
            <p:cNvPr id="9" name="TextBox 8"/>
            <p:cNvSpPr txBox="1"/>
            <p:nvPr/>
          </p:nvSpPr>
          <p:spPr>
            <a:xfrm>
              <a:off x="1067357" y="964413"/>
              <a:ext cx="2641589" cy="2190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 dirty="0">
                  <a:solidFill>
                    <a:srgbClr val="0194E7"/>
                  </a:solidFill>
                </a:rPr>
                <a:t> 「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51848" y="3872344"/>
              <a:ext cx="1298753" cy="2193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 dirty="0"/>
                <a:t>」 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0" y="6481762"/>
            <a:ext cx="12192000" cy="3762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B20DE5-CDF6-8388-9ED5-3D975B1A3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615" y="1292661"/>
            <a:ext cx="8134039" cy="390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92480" y="741680"/>
            <a:ext cx="1172116" cy="6946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G마켓 산스 TTF Bold"/>
                <a:ea typeface="G마켓 산스 TTF Bold"/>
              </a:rPr>
              <a:t>목차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941647" y="2953264"/>
            <a:ext cx="2276986" cy="1180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chemeClr val="bg1"/>
                </a:solidFill>
                <a:latin typeface="G마켓 산스 TTF Bold"/>
                <a:ea typeface="G마켓 산스 TTF Bold"/>
              </a:rPr>
              <a:t>Intro.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73760" y="2564953"/>
            <a:ext cx="3913505" cy="461665"/>
            <a:chOff x="873760" y="2564953"/>
            <a:chExt cx="3913505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873760" y="2611119"/>
              <a:ext cx="449162" cy="3587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/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67439" y="2564953"/>
              <a:ext cx="3219825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>
                  <a:latin typeface="G마켓 산스 TTF Bold"/>
                  <a:ea typeface="G마켓 산스 TTF Bold"/>
                </a:rPr>
                <a:t>팀원 소개 및 역할 분담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68295" y="3652604"/>
            <a:ext cx="3614170" cy="450766"/>
            <a:chOff x="873760" y="2564953"/>
            <a:chExt cx="3614170" cy="450766"/>
          </a:xfrm>
        </p:grpSpPr>
        <p:sp>
          <p:nvSpPr>
            <p:cNvPr id="12" name="TextBox 11"/>
            <p:cNvSpPr txBox="1"/>
            <p:nvPr/>
          </p:nvSpPr>
          <p:spPr>
            <a:xfrm>
              <a:off x="873760" y="2611119"/>
              <a:ext cx="44234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/>
                <a:t>02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67440" y="2564953"/>
              <a:ext cx="2920490" cy="4507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>
                  <a:latin typeface="G마켓 산스 TTF Bold"/>
                  <a:ea typeface="G마켓 산스 TTF Bold"/>
                </a:rPr>
                <a:t>웹 소개 및 기능 시현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68295" y="4740255"/>
            <a:ext cx="4900045" cy="448965"/>
            <a:chOff x="873760" y="2564953"/>
            <a:chExt cx="4900045" cy="448965"/>
          </a:xfrm>
        </p:grpSpPr>
        <p:sp>
          <p:nvSpPr>
            <p:cNvPr id="15" name="TextBox 14"/>
            <p:cNvSpPr txBox="1"/>
            <p:nvPr/>
          </p:nvSpPr>
          <p:spPr>
            <a:xfrm>
              <a:off x="873760" y="2611119"/>
              <a:ext cx="44234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/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67440" y="2564953"/>
              <a:ext cx="4206365" cy="4489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>
                  <a:latin typeface="G마켓 산스 TTF Bold"/>
                  <a:ea typeface="G마켓 산스 TTF Bold"/>
                </a:rPr>
                <a:t>프로젝트를 진행하면서 느낀점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613727" y="1368708"/>
            <a:ext cx="5578274" cy="4611086"/>
            <a:chOff x="7283577" y="1932234"/>
            <a:chExt cx="5578274" cy="4611086"/>
          </a:xfrm>
        </p:grpSpPr>
        <p:sp>
          <p:nvSpPr>
            <p:cNvPr id="6" name="TextBox 5"/>
            <p:cNvSpPr txBox="1"/>
            <p:nvPr/>
          </p:nvSpPr>
          <p:spPr>
            <a:xfrm>
              <a:off x="7283578" y="3156342"/>
              <a:ext cx="5578272" cy="338697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altLang="ko-KR" b="0" spc="-150">
                  <a:latin typeface="나눔스퀘어"/>
                  <a:ea typeface="나눔스퀘어"/>
                </a:rPr>
                <a:t>Ten Minutes Theater.</a:t>
              </a:r>
            </a:p>
            <a:p>
              <a:pPr algn="just">
                <a:lnSpc>
                  <a:spcPct val="120000"/>
                </a:lnSpc>
                <a:defRPr/>
              </a:pPr>
              <a:r>
                <a:rPr lang="en-US" altLang="ko-KR" b="0" spc="-150">
                  <a:latin typeface="나눔스퀘어"/>
                  <a:ea typeface="나눔스퀘어"/>
                </a:rPr>
                <a:t>10</a:t>
              </a:r>
              <a:r>
                <a:rPr lang="ko-KR" altLang="en-US" b="0" spc="-150">
                  <a:latin typeface="나눔스퀘어"/>
                  <a:ea typeface="나눔스퀘어"/>
                </a:rPr>
                <a:t>분안에 볼 수 있는 영화관이라는 뜻</a:t>
              </a:r>
            </a:p>
            <a:p>
              <a:pPr algn="just">
                <a:lnSpc>
                  <a:spcPct val="120000"/>
                </a:lnSpc>
                <a:defRPr/>
              </a:pPr>
              <a:endParaRPr lang="ko-KR" altLang="en-US" b="0" spc="-150">
                <a:latin typeface="한컴 소망 M"/>
                <a:ea typeface="한컴 소망 M"/>
              </a:endParaRPr>
            </a:p>
            <a:p>
              <a:pPr algn="just">
                <a:lnSpc>
                  <a:spcPct val="120000"/>
                </a:lnSpc>
                <a:defRPr/>
              </a:pPr>
              <a:r>
                <a:rPr lang="ko-KR" altLang="en-US" b="0" spc="-150">
                  <a:latin typeface="한컴 소망 M"/>
                  <a:ea typeface="한컴 소망 M"/>
                </a:rPr>
                <a:t>주요 기능</a:t>
              </a:r>
            </a:p>
            <a:p>
              <a:pPr algn="just">
                <a:lnSpc>
                  <a:spcPct val="120000"/>
                </a:lnSpc>
                <a:defRPr/>
              </a:pPr>
              <a:r>
                <a:rPr lang="ko-KR" altLang="en-US" b="0" spc="-150">
                  <a:latin typeface="한컴 소망 M"/>
                  <a:ea typeface="한컴 소망 M"/>
                </a:rPr>
                <a:t>영화를 검색하거나 추천을 받아 </a:t>
              </a:r>
            </a:p>
            <a:p>
              <a:pPr algn="just">
                <a:lnSpc>
                  <a:spcPct val="120000"/>
                </a:lnSpc>
                <a:defRPr/>
              </a:pPr>
              <a:r>
                <a:rPr lang="ko-KR" altLang="en-US" b="0" spc="-150">
                  <a:latin typeface="한컴 소망 M"/>
                  <a:ea typeface="한컴 소망 M"/>
                </a:rPr>
                <a:t>영화 제목과 </a:t>
              </a:r>
              <a:r>
                <a:rPr lang="en-US" altLang="ko-KR" b="0" spc="-150">
                  <a:latin typeface="한컴 소망 M"/>
                  <a:ea typeface="한컴 소망 M"/>
                </a:rPr>
                <a:t>‘</a:t>
              </a:r>
              <a:r>
                <a:rPr lang="ko-KR" altLang="en-US" b="0" spc="-150">
                  <a:latin typeface="한컴 소망 M"/>
                  <a:ea typeface="한컴 소망 M"/>
                </a:rPr>
                <a:t>결말 포함</a:t>
              </a:r>
              <a:r>
                <a:rPr lang="en-US" altLang="ko-KR" b="0" spc="-150">
                  <a:latin typeface="한컴 소망 M"/>
                  <a:ea typeface="한컴 소망 M"/>
                </a:rPr>
                <a:t>’</a:t>
              </a:r>
              <a:r>
                <a:rPr lang="ko-KR" altLang="en-US" b="0" spc="-150">
                  <a:latin typeface="한컴 소망 M"/>
                  <a:ea typeface="한컴 소망 M"/>
                </a:rPr>
                <a:t>이라는 키워드를 </a:t>
              </a:r>
            </a:p>
            <a:p>
              <a:pPr algn="just">
                <a:lnSpc>
                  <a:spcPct val="120000"/>
                </a:lnSpc>
                <a:defRPr/>
              </a:pPr>
              <a:r>
                <a:rPr lang="en-US" altLang="ko-KR" b="0" spc="-150">
                  <a:latin typeface="한컴 소망 M"/>
                  <a:ea typeface="한컴 소망 M"/>
                </a:rPr>
                <a:t>Youtube</a:t>
              </a:r>
              <a:r>
                <a:rPr lang="ko-KR" altLang="en-US" b="0" spc="-150">
                  <a:latin typeface="한컴 소망 M"/>
                  <a:ea typeface="한컴 소망 M"/>
                </a:rPr>
                <a:t> 내에서 검색을 해서 가장 관련도가 높은 영상</a:t>
              </a:r>
            </a:p>
            <a:p>
              <a:pPr algn="just">
                <a:lnSpc>
                  <a:spcPct val="120000"/>
                </a:lnSpc>
                <a:defRPr/>
              </a:pPr>
              <a:r>
                <a:rPr lang="ko-KR" altLang="en-US" b="0" spc="-150">
                  <a:latin typeface="한컴 소망 M"/>
                  <a:ea typeface="한컴 소망 M"/>
                </a:rPr>
                <a:t>받아서 마치 영화관에서 영화를 감상하는 느낌을 제공</a:t>
              </a:r>
              <a:r>
                <a:rPr lang="en-US" altLang="ko-KR" b="0" spc="-150">
                  <a:latin typeface="한컴 소망 M"/>
                  <a:ea typeface="한컴 소망 M"/>
                </a:rPr>
                <a:t>.</a:t>
              </a:r>
            </a:p>
            <a:p>
              <a:pPr algn="just">
                <a:lnSpc>
                  <a:spcPct val="120000"/>
                </a:lnSpc>
                <a:defRPr/>
              </a:pPr>
              <a:r>
                <a:rPr lang="ko-KR" altLang="en-US" b="0" spc="-150">
                  <a:latin typeface="한컴 소망 M"/>
                  <a:ea typeface="한컴 소망 M"/>
                </a:rPr>
                <a:t>대부분의 영상들은 </a:t>
              </a:r>
              <a:r>
                <a:rPr lang="en-US" altLang="ko-KR" b="0" spc="-150">
                  <a:latin typeface="한컴 소망 M"/>
                  <a:ea typeface="한컴 소망 M"/>
                </a:rPr>
                <a:t>10~20</a:t>
              </a:r>
              <a:r>
                <a:rPr lang="ko-KR" altLang="en-US" b="0" spc="-150">
                  <a:latin typeface="한컴 소망 M"/>
                  <a:ea typeface="한컴 소망 M"/>
                </a:rPr>
                <a:t>분 길이의 영상 </a:t>
              </a:r>
              <a:endParaRPr lang="ko-KR" altLang="en-US" b="0" spc="-150">
                <a:latin typeface="나눔스퀘어"/>
                <a:ea typeface="나눔스퀘어"/>
              </a:endParaRPr>
            </a:p>
            <a:p>
              <a:pPr algn="just">
                <a:lnSpc>
                  <a:spcPct val="120000"/>
                </a:lnSpc>
                <a:defRPr/>
              </a:pPr>
              <a:endParaRPr lang="en-US" altLang="ko-KR" b="0" spc="-150">
                <a:latin typeface="나눔스퀘어"/>
                <a:ea typeface="나눔스퀘어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83577" y="1932234"/>
              <a:ext cx="4307638" cy="6391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60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+mn-cs"/>
                </a:rPr>
                <a:t>What is TMT?</a:t>
              </a: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7283579" y="2836791"/>
              <a:ext cx="557827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/>
          <p:cNvSpPr/>
          <p:nvPr/>
        </p:nvSpPr>
        <p:spPr>
          <a:xfrm>
            <a:off x="9715500" y="6424612"/>
            <a:ext cx="2371725" cy="423862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5509152" y="-221496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7" y="305526"/>
            <a:ext cx="1902302" cy="635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0" spc="-300">
                <a:latin typeface="+mn-ea"/>
              </a:rPr>
              <a:t>구현 구조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8437" y="305526"/>
            <a:ext cx="56025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Part 2</a:t>
            </a:r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266700" y="128979"/>
            <a:ext cx="11925300" cy="91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65762" y="1749204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665762" y="1749204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25299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8744978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114986" y="3816152"/>
            <a:ext cx="7865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+mn-ea"/>
              </a:rPr>
              <a:t>&lt;&lt;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&gt;&gt;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75510" y="1904817"/>
            <a:ext cx="9734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STEP 1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252994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5785485" y="1895292"/>
            <a:ext cx="9734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STEP 2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754501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9290684" y="1895292"/>
            <a:ext cx="9639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STEP 3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715500" y="6424612"/>
            <a:ext cx="2371725" cy="423862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3" name="TextBox 38"/>
          <p:cNvSpPr txBox="1"/>
          <p:nvPr/>
        </p:nvSpPr>
        <p:spPr>
          <a:xfrm>
            <a:off x="7659381" y="3892034"/>
            <a:ext cx="785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+mn-ea"/>
              </a:rPr>
              <a:t>&lt;&lt;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&gt;&gt;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95462" y="1900237"/>
            <a:ext cx="1724025" cy="409575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57350" y="2857500"/>
            <a:ext cx="1352550" cy="5715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34038" y="1852612"/>
            <a:ext cx="1228725" cy="46672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86863" y="1802553"/>
            <a:ext cx="1219200" cy="50725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01137" y="3186112"/>
            <a:ext cx="1343025" cy="1933575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895975" y="3062287"/>
            <a:ext cx="876300" cy="48577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872162" y="4467225"/>
            <a:ext cx="828675" cy="108585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533775" y="3429000"/>
            <a:ext cx="628650" cy="1171575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795462" y="3686173"/>
            <a:ext cx="1114425" cy="40005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3171825" y="3267074"/>
            <a:ext cx="266700" cy="15478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a</a:t>
            </a:r>
          </a:p>
          <a:p>
            <a:pPr algn="ctr">
              <a:defRPr/>
            </a:pPr>
            <a:r>
              <a:rPr lang="en-US" altLang="ko-KR"/>
              <a:t>x</a:t>
            </a:r>
          </a:p>
          <a:p>
            <a:pPr algn="ctr">
              <a:defRPr/>
            </a:pPr>
            <a:r>
              <a:rPr lang="en-US" altLang="ko-KR"/>
              <a:t>i</a:t>
            </a:r>
          </a:p>
          <a:p>
            <a:pPr algn="ctr">
              <a:defRPr/>
            </a:pPr>
            <a:r>
              <a:rPr lang="en-US" altLang="ko-KR"/>
              <a:t>o</a:t>
            </a:r>
          </a:p>
          <a:p>
            <a:pPr algn="ctr">
              <a:defRPr/>
            </a:pPr>
            <a:r>
              <a:rPr lang="en-US" altLang="ko-KR"/>
              <a:t>s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790700" y="4319587"/>
            <a:ext cx="1228725" cy="16668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Vuex </a:t>
            </a:r>
          </a:p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$store</a:t>
            </a:r>
          </a:p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Actions</a:t>
            </a:r>
          </a:p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Getters </a:t>
            </a:r>
          </a:p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Mutations</a:t>
            </a:r>
          </a:p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</a:rPr>
              <a:t>State</a:t>
            </a:r>
          </a:p>
        </p:txBody>
      </p:sp>
      <p:cxnSp>
        <p:nvCxnSpPr>
          <p:cNvPr id="68" name="직선 화살표 연결선 67"/>
          <p:cNvCxnSpPr>
            <a:stCxn id="63" idx="0"/>
            <a:endCxn id="56" idx="2"/>
          </p:cNvCxnSpPr>
          <p:nvPr/>
        </p:nvCxnSpPr>
        <p:spPr>
          <a:xfrm rot="16200000" flipV="1">
            <a:off x="2214563" y="3548062"/>
            <a:ext cx="257174" cy="190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63" idx="3"/>
          </p:cNvCxnSpPr>
          <p:nvPr/>
        </p:nvCxnSpPr>
        <p:spPr>
          <a:xfrm>
            <a:off x="2909887" y="3886199"/>
            <a:ext cx="252413" cy="476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 rot="5400000" flipH="1" flipV="1">
            <a:off x="2595563" y="4429124"/>
            <a:ext cx="733423" cy="381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rot="10800000">
            <a:off x="4781550" y="4024312"/>
            <a:ext cx="1085848" cy="80962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1" idx="0"/>
            <a:endCxn id="60" idx="2"/>
          </p:cNvCxnSpPr>
          <p:nvPr/>
        </p:nvCxnSpPr>
        <p:spPr>
          <a:xfrm rot="5400000" flipH="1" flipV="1">
            <a:off x="5850731" y="3983830"/>
            <a:ext cx="919162" cy="4762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6743701" y="3429000"/>
            <a:ext cx="1047749" cy="6619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rot="10800000" flipV="1">
            <a:off x="8324851" y="4062412"/>
            <a:ext cx="800100" cy="9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50238" y="1269083"/>
            <a:ext cx="4865274" cy="482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 rot="5400000">
            <a:off x="6916200" y="-21197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7" y="305526"/>
            <a:ext cx="1035528" cy="635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b="0" spc="-300">
                <a:latin typeface="+mn-ea"/>
              </a:rPr>
              <a:t>ERD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8437" y="305526"/>
            <a:ext cx="56025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Part 2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361543" y="148028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1548087" y="3765562"/>
            <a:ext cx="4214858" cy="2042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600">
                <a:latin typeface="Arial"/>
                <a:cs typeface="Arial"/>
              </a:rPr>
              <a:t>ERD</a:t>
            </a:r>
            <a:r>
              <a:rPr lang="ko-KR" altLang="en-US" sz="1600">
                <a:latin typeface="Arial"/>
                <a:cs typeface="Arial"/>
              </a:rPr>
              <a:t> 구성은 </a:t>
            </a:r>
            <a:r>
              <a:rPr lang="en-US" altLang="ko-KR" sz="1600">
                <a:latin typeface="Arial"/>
                <a:cs typeface="Arial"/>
              </a:rPr>
              <a:t>Live</a:t>
            </a:r>
            <a:r>
              <a:rPr lang="ko-KR" altLang="en-US" sz="1600">
                <a:latin typeface="Arial"/>
                <a:cs typeface="Arial"/>
              </a:rPr>
              <a:t> 수업과 </a:t>
            </a:r>
            <a:r>
              <a:rPr lang="en-US" altLang="ko-KR" sz="1600">
                <a:latin typeface="Arial"/>
                <a:cs typeface="Arial"/>
              </a:rPr>
              <a:t>Webex</a:t>
            </a:r>
            <a:r>
              <a:rPr lang="ko-KR" altLang="en-US" sz="1600">
                <a:latin typeface="Arial"/>
                <a:cs typeface="Arial"/>
              </a:rPr>
              <a:t> 수업을 하면서 짜놓았던 그대로를 사용하였다</a:t>
            </a:r>
            <a:r>
              <a:rPr lang="en-US" altLang="ko-KR" sz="1600">
                <a:latin typeface="Arial"/>
                <a:cs typeface="Arial"/>
              </a:rPr>
              <a:t>.</a:t>
            </a:r>
            <a:r>
              <a:rPr lang="ko-KR" altLang="en-US" sz="1600">
                <a:latin typeface="Arial"/>
                <a:cs typeface="Arial"/>
              </a:rPr>
              <a:t> </a:t>
            </a:r>
          </a:p>
          <a:p>
            <a:pPr algn="just">
              <a:defRPr/>
            </a:pPr>
            <a:endParaRPr lang="ko-KR" altLang="en-US" sz="1600">
              <a:latin typeface="Arial"/>
              <a:cs typeface="Arial"/>
            </a:endParaRPr>
          </a:p>
          <a:p>
            <a:pPr algn="just">
              <a:defRPr/>
            </a:pPr>
            <a:r>
              <a:rPr lang="en-US" altLang="ko-KR" sz="1600">
                <a:latin typeface="Arial"/>
                <a:cs typeface="Arial"/>
              </a:rPr>
              <a:t>ERD</a:t>
            </a:r>
            <a:r>
              <a:rPr lang="ko-KR" altLang="en-US" sz="1600">
                <a:latin typeface="Arial"/>
                <a:cs typeface="Arial"/>
              </a:rPr>
              <a:t> 구성하는 중 추천 알고리즘은 </a:t>
            </a:r>
            <a:r>
              <a:rPr lang="en-US" altLang="ko-KR" sz="1600">
                <a:latin typeface="Arial"/>
                <a:cs typeface="Arial"/>
              </a:rPr>
              <a:t>ERD</a:t>
            </a:r>
            <a:r>
              <a:rPr lang="ko-KR" altLang="en-US" sz="1600">
                <a:latin typeface="Arial"/>
                <a:cs typeface="Arial"/>
              </a:rPr>
              <a:t>에 넣는것보다는 </a:t>
            </a:r>
            <a:r>
              <a:rPr lang="en-US" altLang="ko-KR" sz="1600">
                <a:latin typeface="Arial"/>
                <a:cs typeface="Arial"/>
              </a:rPr>
              <a:t>Vue</a:t>
            </a:r>
            <a:r>
              <a:rPr lang="ko-KR" altLang="en-US" sz="1600">
                <a:latin typeface="Arial"/>
                <a:cs typeface="Arial"/>
              </a:rPr>
              <a:t>에서 추천을 받아서 나타나는 것이 더 간단하다는 판단을 하여 최종에서는 제외하였다</a:t>
            </a:r>
            <a:r>
              <a:rPr lang="en-US" altLang="ko-KR" sz="1600">
                <a:latin typeface="Arial"/>
                <a:cs typeface="Arial"/>
              </a:rPr>
              <a:t>.</a:t>
            </a:r>
          </a:p>
          <a:p>
            <a:pPr algn="just">
              <a:defRPr/>
            </a:pPr>
            <a:endParaRPr lang="ko-KR" altLang="en-US" sz="160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8087" y="3107343"/>
            <a:ext cx="151515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ea"/>
                <a:ea typeface="+mj-ea"/>
                <a:cs typeface="+mn-cs"/>
              </a:rPr>
              <a:t>ERD</a:t>
            </a:r>
            <a:r>
              <a:rPr lang="ko-KR" altLang="en-US" sz="2400">
                <a:latin typeface="+mj-ea"/>
                <a:ea typeface="+mj-ea"/>
                <a:cs typeface="+mn-cs"/>
              </a:rPr>
              <a:t> 구성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658679" y="2881029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직사각형 264"/>
          <p:cNvSpPr/>
          <p:nvPr/>
        </p:nvSpPr>
        <p:spPr>
          <a:xfrm>
            <a:off x="9715500" y="6424612"/>
            <a:ext cx="2371725" cy="423862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266" name="그림 26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13208" y="852166"/>
            <a:ext cx="4952759" cy="5582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1233803" y="1401445"/>
            <a:ext cx="1478281" cy="387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>
                <a:latin typeface="+mj-lt"/>
              </a:rPr>
              <a:t>Design 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5299709" y="1391920"/>
            <a:ext cx="1535431" cy="387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bg1"/>
                </a:solidFill>
                <a:latin typeface="+mj-lt"/>
              </a:rPr>
              <a:t>Practicality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9337039" y="1391920"/>
            <a:ext cx="1792606" cy="387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>
                <a:latin typeface="+mj-lt"/>
              </a:rPr>
              <a:t>Convenience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8214" y="3234700"/>
            <a:ext cx="3390408" cy="3259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600" i="1">
                <a:latin typeface="Arial"/>
                <a:cs typeface="Arial"/>
              </a:rPr>
              <a:t>팀 특성상</a:t>
            </a:r>
            <a:r>
              <a:rPr lang="en-US" altLang="ko-KR" sz="1600" i="1">
                <a:latin typeface="Arial"/>
                <a:cs typeface="Arial"/>
              </a:rPr>
              <a:t>,</a:t>
            </a:r>
            <a:r>
              <a:rPr lang="ko-KR" altLang="en-US" sz="1600" i="1">
                <a:latin typeface="Arial"/>
                <a:cs typeface="Arial"/>
              </a:rPr>
              <a:t> 디자인 쪽으로 감각이 좋지 못한다는 사실 인지 및 인정</a:t>
            </a:r>
            <a:r>
              <a:rPr lang="en-US" altLang="ko-KR" sz="1600" i="1">
                <a:latin typeface="Arial"/>
                <a:cs typeface="Arial"/>
              </a:rPr>
              <a:t>.</a:t>
            </a:r>
            <a:r>
              <a:rPr lang="ko-KR" altLang="en-US" sz="1600" i="1">
                <a:latin typeface="Arial"/>
                <a:cs typeface="Arial"/>
              </a:rPr>
              <a:t> </a:t>
            </a:r>
          </a:p>
          <a:p>
            <a:pPr algn="just">
              <a:defRPr/>
            </a:pPr>
            <a:r>
              <a:rPr lang="ko-KR" altLang="en-US" sz="1600" i="1">
                <a:latin typeface="Arial"/>
                <a:cs typeface="Arial"/>
              </a:rPr>
              <a:t>최대한 귀엽고 친근한 디자인으로 설정하는 방향을 잡았다</a:t>
            </a:r>
            <a:r>
              <a:rPr lang="en-US" altLang="ko-KR" sz="1600" i="1">
                <a:latin typeface="Arial"/>
                <a:cs typeface="Arial"/>
              </a:rPr>
              <a:t>.</a:t>
            </a:r>
            <a:r>
              <a:rPr lang="ko-KR" altLang="en-US" sz="1600" i="1">
                <a:latin typeface="Arial"/>
                <a:cs typeface="Arial"/>
              </a:rPr>
              <a:t> </a:t>
            </a:r>
          </a:p>
          <a:p>
            <a:pPr algn="just">
              <a:defRPr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/>
            </a:pPr>
            <a:r>
              <a:rPr lang="ko-KR" altLang="en-US" sz="1600" i="1">
                <a:latin typeface="Arial"/>
                <a:cs typeface="Arial"/>
              </a:rPr>
              <a:t>폰트도 귀여운 폰트를 사용</a:t>
            </a:r>
            <a:r>
              <a:rPr lang="en-US" altLang="ko-KR" sz="1600" i="1">
                <a:latin typeface="Arial"/>
                <a:cs typeface="Arial"/>
              </a:rPr>
              <a:t>.</a:t>
            </a:r>
            <a:r>
              <a:rPr lang="ko-KR" altLang="en-US" sz="1600" i="1">
                <a:latin typeface="Arial"/>
                <a:cs typeface="Arial"/>
              </a:rPr>
              <a:t> 폰트가 대부분의 컨셉을 제대로 잡게 해주었다</a:t>
            </a:r>
            <a:r>
              <a:rPr lang="en-US" altLang="ko-KR" sz="1600" i="1">
                <a:latin typeface="Arial"/>
                <a:cs typeface="Arial"/>
              </a:rPr>
              <a:t>.</a:t>
            </a:r>
            <a:r>
              <a:rPr lang="ko-KR" altLang="en-US" sz="1600" i="1">
                <a:latin typeface="Arial"/>
                <a:cs typeface="Arial"/>
              </a:rPr>
              <a:t> </a:t>
            </a:r>
          </a:p>
          <a:p>
            <a:pPr algn="just">
              <a:defRPr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/>
            </a:pPr>
            <a:r>
              <a:rPr lang="ko-KR" altLang="en-US" sz="1600" i="1">
                <a:latin typeface="Arial"/>
                <a:cs typeface="Arial"/>
              </a:rPr>
              <a:t>친숙하고 가벼운 디자인과 동시에 실제 영화관을 오는 듯한 기분이 나게 하는 것이 목표였다</a:t>
            </a:r>
            <a:r>
              <a:rPr lang="en-US" altLang="ko-KR" sz="1600" i="1">
                <a:latin typeface="Arial"/>
                <a:cs typeface="Arial"/>
              </a:rPr>
              <a:t>.</a:t>
            </a:r>
            <a:r>
              <a:rPr lang="ko-KR" altLang="en-US" sz="1600" i="1">
                <a:latin typeface="Arial"/>
                <a:cs typeface="Arial"/>
              </a:rPr>
              <a:t> </a:t>
            </a:r>
          </a:p>
          <a:p>
            <a:pPr algn="just">
              <a:defRPr/>
            </a:pPr>
            <a:endParaRPr lang="ko-KR" altLang="en-US" sz="1600" i="1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795" y="3234699"/>
            <a:ext cx="3390408" cy="2287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만든 웹 사이트가 조금이라도 클라이언트에게 사용 필요성이 있었으면 좋겠다고 생각했다</a:t>
            </a:r>
            <a:r>
              <a:rPr lang="en-US" altLang="ko-KR" sz="1600" i="1">
                <a:solidFill>
                  <a:schemeClr val="bg1"/>
                </a:solidFill>
                <a:latin typeface="Arial"/>
                <a:cs typeface="Arial"/>
              </a:rPr>
              <a:t>.</a:t>
            </a: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 </a:t>
            </a:r>
          </a:p>
          <a:p>
            <a:pPr algn="just">
              <a:defRPr/>
            </a:pPr>
            <a:endParaRPr lang="ko-KR" altLang="en-US" sz="1600" i="1">
              <a:solidFill>
                <a:schemeClr val="bg1"/>
              </a:solidFill>
              <a:latin typeface="Arial"/>
              <a:cs typeface="Arial"/>
            </a:endParaRPr>
          </a:p>
          <a:p>
            <a:pPr algn="just">
              <a:defRPr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개인적으로 유튜브 영화 결말포함을 자주 보는데 짧고 핵심만 요약해줘서 좋았다</a:t>
            </a:r>
            <a:r>
              <a:rPr lang="en-US" altLang="ko-KR" sz="1600" i="1">
                <a:solidFill>
                  <a:schemeClr val="bg1"/>
                </a:solidFill>
                <a:latin typeface="Arial"/>
                <a:cs typeface="Arial"/>
              </a:rPr>
              <a:t>.</a:t>
            </a: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 </a:t>
            </a:r>
          </a:p>
          <a:p>
            <a:pPr algn="just">
              <a:defRPr/>
            </a:pP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따라서 이를 활용하는 웹사이트를 만들었다</a:t>
            </a:r>
            <a:r>
              <a:rPr lang="en-US" altLang="ko-KR" sz="1600" i="1">
                <a:solidFill>
                  <a:schemeClr val="bg1"/>
                </a:solidFill>
                <a:latin typeface="Arial"/>
                <a:cs typeface="Arial"/>
              </a:rPr>
              <a:t>.</a:t>
            </a:r>
            <a:r>
              <a:rPr lang="ko-KR" altLang="en-US" sz="1600" i="1">
                <a:solidFill>
                  <a:schemeClr val="bg1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57176" y="3225173"/>
            <a:ext cx="3390408" cy="2287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600" i="1">
                <a:latin typeface="Arial"/>
                <a:cs typeface="Arial"/>
              </a:rPr>
              <a:t>영화 검색 기능을 이용하여 보고 싶은 영화를 찾을 수도 있고 </a:t>
            </a:r>
          </a:p>
          <a:p>
            <a:pPr algn="just">
              <a:defRPr/>
            </a:pPr>
            <a:r>
              <a:rPr lang="ko-KR" altLang="en-US" sz="1600" i="1">
                <a:latin typeface="Arial"/>
                <a:cs typeface="Arial"/>
              </a:rPr>
              <a:t>딱히 보고 싶은 영화가 없을 경우</a:t>
            </a:r>
            <a:r>
              <a:rPr lang="en-US" altLang="ko-KR" sz="1600" i="1">
                <a:latin typeface="Arial"/>
                <a:cs typeface="Arial"/>
              </a:rPr>
              <a:t>,</a:t>
            </a:r>
            <a:r>
              <a:rPr lang="ko-KR" altLang="en-US" sz="1600" i="1">
                <a:latin typeface="Arial"/>
                <a:cs typeface="Arial"/>
              </a:rPr>
              <a:t> 전체 영화 목록에서 추천을 받을 수도 있게 하였다</a:t>
            </a:r>
            <a:r>
              <a:rPr lang="en-US" altLang="ko-KR" sz="1600" i="1">
                <a:latin typeface="Arial"/>
                <a:cs typeface="Arial"/>
              </a:rPr>
              <a:t>.</a:t>
            </a:r>
            <a:r>
              <a:rPr lang="ko-KR" altLang="en-US" sz="1600" i="1">
                <a:latin typeface="Arial"/>
                <a:cs typeface="Arial"/>
              </a:rPr>
              <a:t> </a:t>
            </a:r>
          </a:p>
          <a:p>
            <a:pPr algn="just">
              <a:defRPr/>
            </a:pPr>
            <a:endParaRPr lang="ko-KR" altLang="en-US" sz="1600" i="1">
              <a:latin typeface="Arial"/>
              <a:cs typeface="Arial"/>
            </a:endParaRPr>
          </a:p>
          <a:p>
            <a:pPr algn="just">
              <a:defRPr/>
            </a:pPr>
            <a:r>
              <a:rPr lang="ko-KR" altLang="en-US" sz="1600" i="1">
                <a:latin typeface="Arial"/>
                <a:cs typeface="Arial"/>
              </a:rPr>
              <a:t>또한 디자인을 복잡하고 화려하게 하기 보다는 유저가 쉽게 사용할 수 있도록 만들었다</a:t>
            </a:r>
            <a:r>
              <a:rPr lang="en-US" altLang="ko-KR" sz="1600" i="1">
                <a:latin typeface="Arial"/>
                <a:cs typeface="Arial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715500" y="6424612"/>
            <a:ext cx="2371725" cy="423862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" name="テキスト ボックス 3"/>
          <p:cNvSpPr txBox="1"/>
          <p:nvPr/>
        </p:nvSpPr>
        <p:spPr>
          <a:xfrm>
            <a:off x="789461" y="276950"/>
            <a:ext cx="2502379" cy="635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0" spc="-300">
                <a:latin typeface="+mn-ea"/>
              </a:rPr>
              <a:t>목표 및 특징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10749" y="1895474"/>
            <a:ext cx="685799" cy="6857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9249" y="1962151"/>
            <a:ext cx="628649" cy="6286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38813" y="1943100"/>
            <a:ext cx="714374" cy="714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947160" y="2345306"/>
            <a:ext cx="4288154" cy="1881889"/>
            <a:chOff x="3947160" y="2611120"/>
            <a:chExt cx="4288154" cy="1881889"/>
          </a:xfrm>
        </p:grpSpPr>
        <p:sp>
          <p:nvSpPr>
            <p:cNvPr id="4" name="TextBox 3"/>
            <p:cNvSpPr txBox="1"/>
            <p:nvPr/>
          </p:nvSpPr>
          <p:spPr>
            <a:xfrm>
              <a:off x="3947160" y="2611120"/>
              <a:ext cx="4288154" cy="14342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8800">
                  <a:solidFill>
                    <a:schemeClr val="bg1"/>
                  </a:solidFill>
                  <a:latin typeface="+mj-lt"/>
                </a:rPr>
                <a:t>PART 3.</a:t>
              </a:r>
              <a:endParaRPr lang="ko-KR" altLang="en-US" sz="8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19600" y="3974068"/>
              <a:ext cx="3180080" cy="518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800">
                  <a:solidFill>
                    <a:schemeClr val="bg1"/>
                  </a:solidFill>
                  <a:latin typeface="G마켓 산스 TTF Light"/>
                  <a:ea typeface="G마켓 산스 TTF Light"/>
                </a:rPr>
                <a:t>느낀점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715500" y="6424612"/>
            <a:ext cx="2371725" cy="423862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78808" y="0"/>
            <a:ext cx="363438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34012" y="100012"/>
            <a:ext cx="2181225" cy="133350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400" b="1">
                <a:latin typeface="한컴 소망 M"/>
                <a:ea typeface="한컴 소망 M"/>
              </a:rPr>
              <a:t>오지는 </a:t>
            </a:r>
            <a:r>
              <a:rPr lang="en-US" altLang="ko-KR" sz="1400" b="1">
                <a:latin typeface="한컴 소망 M"/>
                <a:ea typeface="한컴 소망 M"/>
              </a:rPr>
              <a:t>5</a:t>
            </a:r>
            <a:r>
              <a:rPr lang="ko-KR" altLang="en-US" sz="1400" b="1">
                <a:latin typeface="한컴 소망 M"/>
                <a:ea typeface="한컴 소망 M"/>
              </a:rPr>
              <a:t>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97742" y="1085849"/>
            <a:ext cx="332965" cy="333618"/>
          </a:xfrm>
          <a:prstGeom prst="rect">
            <a:avLst/>
          </a:prstGeom>
        </p:spPr>
      </p:pic>
      <p:sp>
        <p:nvSpPr>
          <p:cNvPr id="6" name="말풍선: 사각형 5"/>
          <p:cNvSpPr/>
          <p:nvPr/>
        </p:nvSpPr>
        <p:spPr>
          <a:xfrm>
            <a:off x="5124450" y="1042987"/>
            <a:ext cx="2295525" cy="1238250"/>
          </a:xfrm>
          <a:prstGeom prst="wedgeRectCallout">
            <a:avLst>
              <a:gd name="adj1" fmla="val -62304"/>
              <a:gd name="adj2" fmla="val -33757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16792" y="3095381"/>
            <a:ext cx="332965" cy="333618"/>
          </a:xfrm>
          <a:prstGeom prst="rect">
            <a:avLst/>
          </a:prstGeom>
        </p:spPr>
      </p:pic>
      <p:sp>
        <p:nvSpPr>
          <p:cNvPr id="8" name="말풍선: 사각형 7"/>
          <p:cNvSpPr/>
          <p:nvPr/>
        </p:nvSpPr>
        <p:spPr>
          <a:xfrm>
            <a:off x="5124450" y="3024187"/>
            <a:ext cx="2324100" cy="1238250"/>
          </a:xfrm>
          <a:prstGeom prst="wedgeRectCallout">
            <a:avLst>
              <a:gd name="adj1" fmla="val -60512"/>
              <a:gd name="adj2" fmla="val -32733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43499" y="2333625"/>
            <a:ext cx="219073" cy="2190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14925" y="4352925"/>
            <a:ext cx="219073" cy="2190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29225" y="1147762"/>
            <a:ext cx="2085975" cy="990600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5219700" y="1128712"/>
            <a:ext cx="2066925" cy="895349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sz="1000" b="1" dirty="0" err="1">
                <a:latin typeface="한컴 소망 M"/>
                <a:ea typeface="한컴 소망 M"/>
              </a:rPr>
              <a:t>사실</a:t>
            </a:r>
            <a:r>
              <a:rPr sz="1000" b="1" dirty="0">
                <a:latin typeface="한컴 소망 M"/>
                <a:ea typeface="한컴 소망 M"/>
              </a:rPr>
              <a:t> </a:t>
            </a:r>
            <a:r>
              <a:rPr sz="1000" b="1" dirty="0" err="1">
                <a:latin typeface="한컴 소망 M"/>
                <a:ea typeface="한컴 소망 M"/>
              </a:rPr>
              <a:t>한번도</a:t>
            </a:r>
            <a:r>
              <a:rPr sz="1000" b="1" dirty="0">
                <a:latin typeface="한컴 소망 M"/>
                <a:ea typeface="한컴 소망 M"/>
              </a:rPr>
              <a:t> background </a:t>
            </a:r>
            <a:r>
              <a:rPr sz="1000" b="1" dirty="0" err="1">
                <a:latin typeface="한컴 소망 M"/>
                <a:ea typeface="한컴 소망 M"/>
              </a:rPr>
              <a:t>image를</a:t>
            </a:r>
            <a:r>
              <a:rPr sz="1000" b="1" dirty="0">
                <a:latin typeface="한컴 소망 M"/>
                <a:ea typeface="한컴 소망 M"/>
              </a:rPr>
              <a:t> </a:t>
            </a:r>
            <a:r>
              <a:rPr sz="1000" b="1" dirty="0" err="1">
                <a:latin typeface="한컴 소망 M"/>
                <a:ea typeface="한컴 소망 M"/>
              </a:rPr>
              <a:t>활용해본적이</a:t>
            </a:r>
            <a:r>
              <a:rPr sz="1000" b="1" dirty="0">
                <a:latin typeface="한컴 소망 M"/>
                <a:ea typeface="한컴 소망 M"/>
              </a:rPr>
              <a:t> </a:t>
            </a:r>
            <a:r>
              <a:rPr sz="1000" b="1" dirty="0" err="1">
                <a:latin typeface="한컴 소망 M"/>
                <a:ea typeface="한컴 소망 M"/>
              </a:rPr>
              <a:t>없어서</a:t>
            </a:r>
            <a:r>
              <a:rPr sz="1000" b="1" dirty="0">
                <a:latin typeface="한컴 소망 M"/>
                <a:ea typeface="한컴 소망 M"/>
              </a:rPr>
              <a:t> </a:t>
            </a:r>
            <a:r>
              <a:rPr sz="1000" b="1" dirty="0" err="1">
                <a:latin typeface="한컴 소망 M"/>
                <a:ea typeface="한컴 소망 M"/>
              </a:rPr>
              <a:t>어떤</a:t>
            </a:r>
            <a:r>
              <a:rPr sz="1000" b="1" dirty="0">
                <a:latin typeface="한컴 소망 M"/>
                <a:ea typeface="한컴 소망 M"/>
              </a:rPr>
              <a:t> </a:t>
            </a:r>
            <a:r>
              <a:rPr sz="1000" b="1" dirty="0" err="1">
                <a:latin typeface="한컴 소망 M"/>
                <a:ea typeface="한컴 소망 M"/>
              </a:rPr>
              <a:t>에러가</a:t>
            </a:r>
            <a:r>
              <a:rPr sz="1000" b="1" dirty="0">
                <a:latin typeface="한컴 소망 M"/>
                <a:ea typeface="한컴 소망 M"/>
              </a:rPr>
              <a:t> </a:t>
            </a:r>
            <a:r>
              <a:rPr sz="1000" b="1" dirty="0" err="1">
                <a:latin typeface="한컴 소망 M"/>
                <a:ea typeface="한컴 소망 M"/>
              </a:rPr>
              <a:t>뜨는지</a:t>
            </a:r>
            <a:r>
              <a:rPr sz="1000" b="1" dirty="0">
                <a:latin typeface="한컴 소망 M"/>
                <a:ea typeface="한컴 소망 M"/>
              </a:rPr>
              <a:t> </a:t>
            </a:r>
            <a:r>
              <a:rPr sz="1000" b="1" dirty="0" err="1">
                <a:latin typeface="한컴 소망 M"/>
                <a:ea typeface="한컴 소망 M"/>
              </a:rPr>
              <a:t>몰랐는데</a:t>
            </a:r>
            <a:r>
              <a:rPr sz="1000" b="1" dirty="0">
                <a:latin typeface="한컴 소망 M"/>
                <a:ea typeface="한컴 소망 M"/>
              </a:rPr>
              <a:t> background image </a:t>
            </a:r>
            <a:r>
              <a:rPr sz="1000" b="1" dirty="0" err="1">
                <a:latin typeface="한컴 소망 M"/>
                <a:ea typeface="한컴 소망 M"/>
              </a:rPr>
              <a:t>크기를</a:t>
            </a:r>
            <a:r>
              <a:rPr sz="1000" b="1" dirty="0">
                <a:latin typeface="한컴 소망 M"/>
                <a:ea typeface="한컴 소망 M"/>
              </a:rPr>
              <a:t> </a:t>
            </a:r>
            <a:r>
              <a:rPr sz="1000" b="1" dirty="0" err="1">
                <a:latin typeface="한컴 소망 M"/>
                <a:ea typeface="한컴 소망 M"/>
              </a:rPr>
              <a:t>넘어가면</a:t>
            </a:r>
            <a:r>
              <a:rPr sz="1000" b="1" dirty="0">
                <a:latin typeface="한컴 소망 M"/>
                <a:ea typeface="한컴 소망 M"/>
              </a:rPr>
              <a:t> </a:t>
            </a:r>
            <a:r>
              <a:rPr sz="1000" b="1" dirty="0" err="1">
                <a:latin typeface="한컴 소망 M"/>
                <a:ea typeface="한컴 소망 M"/>
              </a:rPr>
              <a:t>스크롤</a:t>
            </a:r>
            <a:r>
              <a:rPr lang="ko-KR" altLang="en-US" sz="1000" b="1" dirty="0">
                <a:latin typeface="한컴 소망 M"/>
                <a:ea typeface="한컴 소망 M"/>
              </a:rPr>
              <a:t>이</a:t>
            </a:r>
            <a:r>
              <a:rPr sz="1000" b="1" dirty="0">
                <a:latin typeface="한컴 소망 M"/>
                <a:ea typeface="한컴 소망 M"/>
              </a:rPr>
              <a:t> </a:t>
            </a:r>
            <a:r>
              <a:rPr sz="1000" b="1" dirty="0" err="1">
                <a:latin typeface="한컴 소망 M"/>
                <a:ea typeface="한컴 소망 M"/>
              </a:rPr>
              <a:t>안내려간다는</a:t>
            </a:r>
            <a:r>
              <a:rPr sz="1000" b="1" dirty="0">
                <a:latin typeface="한컴 소망 M"/>
                <a:ea typeface="한컴 소망 M"/>
              </a:rPr>
              <a:t> </a:t>
            </a:r>
            <a:r>
              <a:rPr sz="1000" b="1" dirty="0" err="1">
                <a:latin typeface="한컴 소망 M"/>
                <a:ea typeface="한컴 소망 M"/>
              </a:rPr>
              <a:t>사실을</a:t>
            </a:r>
            <a:r>
              <a:rPr sz="1000" b="1" dirty="0">
                <a:latin typeface="한컴 소망 M"/>
                <a:ea typeface="한컴 소망 M"/>
              </a:rPr>
              <a:t> </a:t>
            </a:r>
            <a:r>
              <a:rPr sz="1000" b="1" dirty="0" err="1">
                <a:latin typeface="한컴 소망 M"/>
                <a:ea typeface="한컴 소망 M"/>
              </a:rPr>
              <a:t>깨달았다</a:t>
            </a:r>
            <a:r>
              <a:rPr sz="1000" b="1" dirty="0">
                <a:latin typeface="한컴 소망 M"/>
                <a:ea typeface="한컴 소망 M"/>
              </a:rPr>
              <a:t>. </a:t>
            </a:r>
          </a:p>
          <a:p>
            <a:pPr>
              <a:defRPr/>
            </a:pPr>
            <a:r>
              <a:rPr lang="ko-KR" altLang="en-US" sz="1000" b="1" dirty="0">
                <a:latin typeface="한컴 소망 M"/>
                <a:ea typeface="한컴 소망 M"/>
              </a:rPr>
              <a:t>그 외에도 여러가지를 배웠다</a:t>
            </a:r>
            <a:r>
              <a:rPr lang="en-US" altLang="ko-KR" sz="1000" b="1" dirty="0">
                <a:latin typeface="한컴 소망 M"/>
                <a:ea typeface="한컴 소망 M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8751" y="3186112"/>
            <a:ext cx="2066925" cy="895349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000" b="1" dirty="0">
                <a:latin typeface="한컴 소망 M"/>
                <a:ea typeface="한컴 소망 M"/>
              </a:rPr>
              <a:t>호현님과 같이 프로젝트를 진행하면서 서로 생각이 비슷해서 너무 편하게 진행이 너무 매끄러웠다</a:t>
            </a:r>
            <a:r>
              <a:rPr lang="en-US" altLang="ko-KR" sz="1000" b="1" dirty="0">
                <a:latin typeface="한컴 소망 M"/>
                <a:ea typeface="한컴 소망 M"/>
              </a:rPr>
              <a:t>.</a:t>
            </a:r>
            <a:r>
              <a:rPr lang="ko-KR" altLang="en-US" sz="1000" b="1" dirty="0">
                <a:latin typeface="한컴 소망 M"/>
                <a:ea typeface="한컴 소망 M"/>
              </a:rPr>
              <a:t> </a:t>
            </a:r>
          </a:p>
          <a:p>
            <a:pPr>
              <a:defRPr/>
            </a:pPr>
            <a:r>
              <a:rPr lang="ko-KR" altLang="en-US" sz="1000" b="1" dirty="0">
                <a:latin typeface="한컴 소망 M"/>
                <a:ea typeface="한컴 소망 M"/>
              </a:rPr>
              <a:t>우리 조금 </a:t>
            </a:r>
            <a:r>
              <a:rPr lang="ko-KR" altLang="en-US" sz="1000" b="1" dirty="0" err="1">
                <a:latin typeface="한컴 소망 M"/>
                <a:ea typeface="한컴 소망 M"/>
              </a:rPr>
              <a:t>친해진거</a:t>
            </a:r>
            <a:r>
              <a:rPr lang="ko-KR" altLang="en-US" sz="1000" b="1" dirty="0">
                <a:latin typeface="한컴 소망 M"/>
                <a:ea typeface="한컴 소망 M"/>
              </a:rPr>
              <a:t> 같기도</a:t>
            </a:r>
            <a:r>
              <a:rPr lang="en-US" altLang="ko-KR" sz="1000" b="1" dirty="0">
                <a:latin typeface="한컴 소망 M"/>
                <a:ea typeface="한컴 소망 M"/>
              </a:rPr>
              <a:t>..?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715500" y="6424612"/>
            <a:ext cx="2371725" cy="423862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78808" y="0"/>
            <a:ext cx="363438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34012" y="100012"/>
            <a:ext cx="2181225" cy="133350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400" b="1">
                <a:latin typeface="한컴 소망 M"/>
                <a:ea typeface="한컴 소망 M"/>
              </a:rPr>
              <a:t>오지는 </a:t>
            </a:r>
            <a:r>
              <a:rPr lang="en-US" altLang="ko-KR" sz="1400" b="1">
                <a:latin typeface="한컴 소망 M"/>
                <a:ea typeface="한컴 소망 M"/>
              </a:rPr>
              <a:t>5</a:t>
            </a:r>
            <a:r>
              <a:rPr lang="ko-KR" altLang="en-US" sz="1400" b="1">
                <a:latin typeface="한컴 소망 M"/>
                <a:ea typeface="한컴 소망 M"/>
              </a:rPr>
              <a:t>조</a:t>
            </a:r>
          </a:p>
        </p:txBody>
      </p:sp>
      <p:sp>
        <p:nvSpPr>
          <p:cNvPr id="6" name="말풍선: 사각형 5"/>
          <p:cNvSpPr/>
          <p:nvPr/>
        </p:nvSpPr>
        <p:spPr>
          <a:xfrm>
            <a:off x="5133975" y="1423986"/>
            <a:ext cx="2295525" cy="1238250"/>
          </a:xfrm>
          <a:prstGeom prst="wedgeRectCallout">
            <a:avLst>
              <a:gd name="adj1" fmla="val -62304"/>
              <a:gd name="adj2" fmla="val -33757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dirty="0"/>
          </a:p>
        </p:txBody>
      </p:sp>
      <p:sp>
        <p:nvSpPr>
          <p:cNvPr id="8" name="말풍선: 사각형 7"/>
          <p:cNvSpPr/>
          <p:nvPr/>
        </p:nvSpPr>
        <p:spPr>
          <a:xfrm>
            <a:off x="5133975" y="3538537"/>
            <a:ext cx="2324100" cy="1238250"/>
          </a:xfrm>
          <a:prstGeom prst="wedgeRectCallout">
            <a:avLst>
              <a:gd name="adj1" fmla="val -60512"/>
              <a:gd name="adj2" fmla="val -32733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53024" y="2781300"/>
            <a:ext cx="219073" cy="2190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72075" y="4857750"/>
            <a:ext cx="219073" cy="21907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24364" y="1453981"/>
            <a:ext cx="336705" cy="3414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81515" y="3563768"/>
            <a:ext cx="336705" cy="34148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057775" y="442912"/>
            <a:ext cx="2447925" cy="3714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67299" y="885825"/>
            <a:ext cx="219073" cy="2190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CCDBDB-DB00-1004-24E2-EAE0425773D9}"/>
              </a:ext>
            </a:extLst>
          </p:cNvPr>
          <p:cNvSpPr txBox="1"/>
          <p:nvPr/>
        </p:nvSpPr>
        <p:spPr>
          <a:xfrm>
            <a:off x="5193507" y="1481135"/>
            <a:ext cx="2176460" cy="895349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000" b="1" dirty="0">
                <a:latin typeface="한컴 소망 M"/>
                <a:ea typeface="한컴 소망 M"/>
              </a:rPr>
              <a:t>처음에는 한 학기동안 배운 내용들을 활용해야 한다는 부분에서 부담감을 느꼈습니다</a:t>
            </a:r>
            <a:r>
              <a:rPr lang="en-US" altLang="ko-KR" sz="1000" b="1" dirty="0">
                <a:latin typeface="한컴 소망 M"/>
                <a:ea typeface="한컴 소망 M"/>
              </a:rPr>
              <a:t>. </a:t>
            </a:r>
            <a:r>
              <a:rPr lang="ko-KR" altLang="en-US" sz="1000" b="1" dirty="0">
                <a:latin typeface="한컴 소망 M"/>
                <a:ea typeface="한컴 소망 M"/>
              </a:rPr>
              <a:t>이번 프로젝트를 진행하면서 완벽하지 않아도 순간순간 모르는 점을 찾고 그것을 활용한다면 그때야 비로소 내 것이 된다는 것을 </a:t>
            </a:r>
            <a:r>
              <a:rPr lang="ko-KR" altLang="en-US" sz="1000" b="1" dirty="0" err="1">
                <a:latin typeface="한컴 소망 M"/>
                <a:ea typeface="한컴 소망 M"/>
              </a:rPr>
              <a:t>깨달았습니다</a:t>
            </a:r>
            <a:r>
              <a:rPr lang="en-US" altLang="ko-KR" sz="1000" b="1" dirty="0">
                <a:latin typeface="한컴 소망 M"/>
                <a:ea typeface="한컴 소망 M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2F7566-33CA-103D-D298-9DA00593D243}"/>
              </a:ext>
            </a:extLst>
          </p:cNvPr>
          <p:cNvSpPr txBox="1"/>
          <p:nvPr/>
        </p:nvSpPr>
        <p:spPr>
          <a:xfrm>
            <a:off x="5281611" y="3709987"/>
            <a:ext cx="2066925" cy="895349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 lang="en-US" altLang="ko-KR" sz="1000" b="1" dirty="0">
              <a:latin typeface="한컴 소망 M"/>
              <a:ea typeface="한컴 소망 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3F208-B471-8098-D35B-AC89BBA9FEEB}"/>
              </a:ext>
            </a:extLst>
          </p:cNvPr>
          <p:cNvSpPr txBox="1"/>
          <p:nvPr/>
        </p:nvSpPr>
        <p:spPr>
          <a:xfrm>
            <a:off x="5207795" y="3629024"/>
            <a:ext cx="2176460" cy="895349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1000" b="1" dirty="0" err="1">
                <a:latin typeface="한컴 소망 M"/>
                <a:ea typeface="한컴 소망 M"/>
              </a:rPr>
              <a:t>혁림님께서</a:t>
            </a:r>
            <a:r>
              <a:rPr lang="ko-KR" altLang="en-US" sz="1000" b="1" dirty="0">
                <a:latin typeface="한컴 소망 M"/>
                <a:ea typeface="한컴 소망 M"/>
              </a:rPr>
              <a:t> 항상 밝고 잘 </a:t>
            </a:r>
            <a:r>
              <a:rPr lang="ko-KR" altLang="en-US" sz="1000" b="1" dirty="0" err="1">
                <a:latin typeface="한컴 소망 M"/>
                <a:ea typeface="한컴 소망 M"/>
              </a:rPr>
              <a:t>받아주셔서</a:t>
            </a:r>
            <a:r>
              <a:rPr lang="ko-KR" altLang="en-US" sz="1000" b="1" dirty="0">
                <a:latin typeface="한컴 소망 M"/>
                <a:ea typeface="한컴 소망 M"/>
              </a:rPr>
              <a:t> 즐겁게 개발을 할 수 있었습니다</a:t>
            </a:r>
            <a:r>
              <a:rPr lang="en-US" altLang="ko-KR" sz="1000" b="1" dirty="0">
                <a:latin typeface="한컴 소망 M"/>
                <a:ea typeface="한컴 소망 M"/>
              </a:rPr>
              <a:t>.</a:t>
            </a:r>
          </a:p>
          <a:p>
            <a:pPr>
              <a:defRPr/>
            </a:pPr>
            <a:r>
              <a:rPr lang="ko-KR" altLang="en-US" sz="1000" b="1" dirty="0">
                <a:latin typeface="한컴 소망 M"/>
                <a:ea typeface="한컴 소망 M"/>
              </a:rPr>
              <a:t>덕분에 프로젝트를 잘 </a:t>
            </a:r>
            <a:r>
              <a:rPr lang="ko-KR" altLang="en-US" sz="1000" b="1" dirty="0" err="1">
                <a:latin typeface="한컴 소망 M"/>
                <a:ea typeface="한컴 소망 M"/>
              </a:rPr>
              <a:t>끝낼수있었습니다</a:t>
            </a:r>
            <a:r>
              <a:rPr lang="en-US" altLang="ko-KR" sz="1000" b="1" dirty="0">
                <a:latin typeface="한컴 소망 M"/>
                <a:ea typeface="한컴 소망 M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4416" y="1982450"/>
            <a:ext cx="1609343" cy="1425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800" b="1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39403" y="4349955"/>
            <a:ext cx="1636776" cy="14298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en-US" altLang="ko-KR"/>
              <a:t>”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37645" y="2958063"/>
            <a:ext cx="3754796" cy="945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i="1" dirty="0" err="1"/>
              <a:t>What</a:t>
            </a:r>
            <a:r>
              <a:rPr lang="ko-KR" altLang="en-US" sz="2800" i="1" dirty="0"/>
              <a:t> </a:t>
            </a:r>
            <a:r>
              <a:rPr lang="ko-KR" altLang="en-US" sz="2800" i="1" dirty="0" err="1"/>
              <a:t>I</a:t>
            </a:r>
            <a:r>
              <a:rPr lang="ko-KR" altLang="en-US" sz="2800" i="1" dirty="0"/>
              <a:t> </a:t>
            </a:r>
            <a:r>
              <a:rPr lang="ko-KR" altLang="en-US" sz="2800" i="1" dirty="0" err="1"/>
              <a:t>cannot</a:t>
            </a:r>
            <a:r>
              <a:rPr lang="ko-KR" altLang="en-US" sz="2800" i="1" dirty="0"/>
              <a:t> </a:t>
            </a:r>
            <a:r>
              <a:rPr lang="ko-KR" altLang="en-US" sz="2800" i="1" dirty="0" err="1"/>
              <a:t>create</a:t>
            </a:r>
            <a:r>
              <a:rPr lang="ko-KR" altLang="en-US" sz="2800" i="1" dirty="0"/>
              <a:t>, </a:t>
            </a:r>
            <a:r>
              <a:rPr lang="ko-KR" altLang="en-US" sz="2800" i="1" dirty="0" err="1"/>
              <a:t>I</a:t>
            </a:r>
            <a:r>
              <a:rPr lang="ko-KR" altLang="en-US" sz="2800" i="1" dirty="0"/>
              <a:t> </a:t>
            </a:r>
            <a:r>
              <a:rPr lang="ko-KR" altLang="en-US" sz="2800" i="1" dirty="0" err="1"/>
              <a:t>do</a:t>
            </a:r>
            <a:r>
              <a:rPr lang="ko-KR" altLang="en-US" sz="2800" i="1" dirty="0"/>
              <a:t> </a:t>
            </a:r>
            <a:r>
              <a:rPr lang="ko-KR" altLang="en-US" sz="2800" i="1" dirty="0" err="1"/>
              <a:t>not</a:t>
            </a:r>
            <a:r>
              <a:rPr lang="ko-KR" altLang="en-US" sz="2800" i="1" dirty="0"/>
              <a:t> </a:t>
            </a:r>
            <a:r>
              <a:rPr lang="ko-KR" altLang="en-US" sz="2800" i="1" dirty="0" err="1"/>
              <a:t>understand</a:t>
            </a:r>
            <a:endParaRPr lang="ko-KR" altLang="en-US" sz="2800" i="1" dirty="0"/>
          </a:p>
        </p:txBody>
      </p:sp>
      <p:sp>
        <p:nvSpPr>
          <p:cNvPr id="10" name="양쪽 대괄호 3"/>
          <p:cNvSpPr/>
          <p:nvPr/>
        </p:nvSpPr>
        <p:spPr>
          <a:xfrm>
            <a:off x="5467350" y="4235450"/>
            <a:ext cx="2439670" cy="596900"/>
          </a:xfrm>
          <a:prstGeom prst="bracketPair">
            <a:avLst>
              <a:gd name="adj" fmla="val 16667"/>
            </a:avLst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Richard P. Feynman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715500" y="6424612"/>
            <a:ext cx="2371725" cy="423862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375785" y="2659380"/>
            <a:ext cx="3430905" cy="18440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altLang="ko-KR" sz="11500" b="1">
                <a:solidFill>
                  <a:schemeClr val="bg1"/>
                </a:solidFill>
                <a:latin typeface="G마켓 산스 TTF Bold"/>
                <a:ea typeface="G마켓 산스 TTF Bold"/>
              </a:rPr>
              <a:t>Q&amp;A</a:t>
            </a:r>
            <a:endParaRPr lang="ko-KR" altLang="en-US" sz="11500" b="1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0585" y="2705725"/>
            <a:ext cx="5611480" cy="1426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8800">
                <a:solidFill>
                  <a:schemeClr val="bg1"/>
                </a:solidFill>
                <a:latin typeface="G마켓 산스 TTF Bold"/>
                <a:ea typeface="G마켓 산스 TTF Bold"/>
              </a:rPr>
              <a:t>감사합니다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947160" y="2345306"/>
            <a:ext cx="4288154" cy="1881889"/>
            <a:chOff x="3947160" y="2611120"/>
            <a:chExt cx="4288154" cy="1881889"/>
          </a:xfrm>
        </p:grpSpPr>
        <p:sp>
          <p:nvSpPr>
            <p:cNvPr id="7" name="TextBox 6"/>
            <p:cNvSpPr txBox="1"/>
            <p:nvPr/>
          </p:nvSpPr>
          <p:spPr>
            <a:xfrm>
              <a:off x="3947160" y="2611120"/>
              <a:ext cx="4288154" cy="14342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8800">
                  <a:solidFill>
                    <a:schemeClr val="bg1"/>
                  </a:solidFill>
                  <a:latin typeface="+mj-lt"/>
                </a:rPr>
                <a:t>PART 1.</a:t>
              </a:r>
              <a:endParaRPr lang="ko-KR" altLang="en-US" sz="8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31544" y="3974068"/>
              <a:ext cx="4009109" cy="518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800">
                  <a:solidFill>
                    <a:schemeClr val="bg1"/>
                  </a:solidFill>
                  <a:latin typeface="G마켓 산스 TTF Light"/>
                  <a:ea typeface="G마켓 산스 TTF Light"/>
                </a:rPr>
                <a:t>팀원 소개 및 역할 분담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1708677" y="-221495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7" y="305526"/>
            <a:ext cx="4226403" cy="635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0" spc="-300">
                <a:latin typeface="+mn-ea"/>
              </a:rPr>
              <a:t>팀원 소개 및 역할 분담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8437" y="305526"/>
            <a:ext cx="56025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Part 1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771595" y="1125351"/>
            <a:ext cx="2957068" cy="5627873"/>
            <a:chOff x="1712752" y="1197474"/>
            <a:chExt cx="2957068" cy="5627873"/>
          </a:xfrm>
        </p:grpSpPr>
        <p:sp>
          <p:nvSpPr>
            <p:cNvPr id="8" name="正方形/長方形 13"/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kumimoji="1" lang="ja-JP" altLang="en-US"/>
            </a:p>
          </p:txBody>
        </p:sp>
        <p:sp>
          <p:nvSpPr>
            <p:cNvPr id="9" name="テキスト ボックス 17"/>
            <p:cNvSpPr txBox="1"/>
            <p:nvPr/>
          </p:nvSpPr>
          <p:spPr>
            <a:xfrm>
              <a:off x="2101316" y="4539921"/>
              <a:ext cx="2293731" cy="3594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b="1">
                  <a:latin typeface="나눔스퀘어 Light"/>
                  <a:ea typeface="나눔스퀘어 Light"/>
                </a:rPr>
                <a:t>팀장 대전 </a:t>
              </a:r>
              <a:r>
                <a:rPr lang="en-US" altLang="ko-KR" b="1">
                  <a:latin typeface="나눔스퀘어 Light"/>
                  <a:ea typeface="나눔스퀘어 Light"/>
                </a:rPr>
                <a:t>1</a:t>
              </a:r>
              <a:r>
                <a:rPr lang="ko-KR" altLang="en-US" b="1">
                  <a:latin typeface="나눔스퀘어 Light"/>
                  <a:ea typeface="나눔스퀘어 Light"/>
                </a:rPr>
                <a:t>반 권혁림</a:t>
              </a:r>
            </a:p>
          </p:txBody>
        </p:sp>
        <p:sp>
          <p:nvSpPr>
            <p:cNvPr id="10" name="テキスト ボックス 18"/>
            <p:cNvSpPr txBox="1"/>
            <p:nvPr/>
          </p:nvSpPr>
          <p:spPr>
            <a:xfrm>
              <a:off x="1712752" y="4813009"/>
              <a:ext cx="2947543" cy="20123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sz="1400" b="1">
                <a:latin typeface="Arial"/>
                <a:ea typeface="맑은 고딕"/>
                <a:cs typeface="Arial"/>
              </a:endParaRPr>
            </a:p>
            <a:p>
              <a:pPr algn="ctr">
                <a:defRPr/>
              </a:pPr>
              <a:r>
                <a:rPr lang="ko-KR" altLang="en-US" sz="1400" b="1">
                  <a:latin typeface="Arial"/>
                  <a:ea typeface="맑은 고딕"/>
                  <a:cs typeface="Arial"/>
                </a:rPr>
                <a:t>반응형 로그인</a:t>
              </a:r>
              <a:r>
                <a:rPr lang="en-US" altLang="ko-KR" sz="1400" b="1">
                  <a:latin typeface="Arial"/>
                  <a:ea typeface="맑은 고딕"/>
                  <a:cs typeface="Arial"/>
                </a:rPr>
                <a:t>/</a:t>
              </a:r>
              <a:r>
                <a:rPr lang="ko-KR" altLang="en-US" sz="1400" b="1">
                  <a:latin typeface="Arial"/>
                  <a:ea typeface="맑은 고딕"/>
                  <a:cs typeface="Arial"/>
                </a:rPr>
                <a:t> 회원가입</a:t>
              </a:r>
              <a:r>
                <a:rPr lang="en-US" altLang="ko-KR" sz="1400" b="1">
                  <a:latin typeface="Arial"/>
                  <a:ea typeface="맑은 고딕"/>
                  <a:cs typeface="Arial"/>
                </a:rPr>
                <a:t>,</a:t>
              </a:r>
              <a:r>
                <a:rPr lang="ko-KR" altLang="en-US" sz="1400" b="1">
                  <a:latin typeface="Arial"/>
                  <a:ea typeface="맑은 고딕"/>
                  <a:cs typeface="Arial"/>
                </a:rPr>
                <a:t> 로그아웃</a:t>
              </a:r>
            </a:p>
            <a:p>
              <a:pPr algn="ctr">
                <a:defRPr/>
              </a:pPr>
              <a:r>
                <a:rPr lang="ko-KR" altLang="en-US" sz="1400" b="1">
                  <a:latin typeface="Arial"/>
                  <a:ea typeface="맑은 고딕"/>
                  <a:cs typeface="Arial"/>
                </a:rPr>
                <a:t>유저 팔로우</a:t>
              </a:r>
            </a:p>
            <a:p>
              <a:pPr algn="ctr">
                <a:defRPr/>
              </a:pPr>
              <a:r>
                <a:rPr lang="ko-KR" altLang="en-US" sz="1400" b="1">
                  <a:latin typeface="Arial"/>
                  <a:ea typeface="맑은 고딕"/>
                  <a:cs typeface="Arial"/>
                </a:rPr>
                <a:t>마이페이지 조회</a:t>
              </a:r>
            </a:p>
            <a:p>
              <a:pPr algn="ctr">
                <a:defRPr/>
              </a:pPr>
              <a:r>
                <a:rPr lang="ko-KR" altLang="en-US" sz="1400" b="1">
                  <a:latin typeface="Arial"/>
                  <a:ea typeface="맑은 고딕"/>
                  <a:cs typeface="Arial"/>
                </a:rPr>
                <a:t>댓글 생성</a:t>
              </a:r>
              <a:r>
                <a:rPr lang="en-US" altLang="ko-KR" sz="1400" b="1">
                  <a:latin typeface="Arial"/>
                  <a:ea typeface="맑은 고딕"/>
                  <a:cs typeface="Arial"/>
                </a:rPr>
                <a:t>/</a:t>
              </a:r>
              <a:r>
                <a:rPr lang="ko-KR" altLang="en-US" sz="1400" b="1">
                  <a:latin typeface="Arial"/>
                  <a:ea typeface="맑은 고딕"/>
                  <a:cs typeface="Arial"/>
                </a:rPr>
                <a:t> 삭제</a:t>
              </a:r>
            </a:p>
            <a:p>
              <a:pPr algn="ctr">
                <a:defRPr/>
              </a:pPr>
              <a:r>
                <a:rPr lang="ko-KR" altLang="en-US" sz="1400" b="1">
                  <a:latin typeface="Arial"/>
                  <a:ea typeface="맑은 고딕"/>
                  <a:cs typeface="Arial"/>
                </a:rPr>
                <a:t>리뷰 좋아요 </a:t>
              </a:r>
            </a:p>
            <a:p>
              <a:pPr algn="ctr">
                <a:defRPr/>
              </a:pPr>
              <a:r>
                <a:rPr lang="ko-KR" altLang="en-US" sz="1400" b="1">
                  <a:latin typeface="Arial"/>
                  <a:ea typeface="맑은 고딕"/>
                  <a:cs typeface="Arial"/>
                </a:rPr>
                <a:t>자유게시판 </a:t>
              </a:r>
            </a:p>
            <a:p>
              <a:pPr algn="ctr">
                <a:defRPr/>
              </a:pPr>
              <a:r>
                <a:rPr lang="ko-KR" altLang="en-US" sz="1400" b="1">
                  <a:latin typeface="Arial"/>
                  <a:ea typeface="맑은 고딕"/>
                  <a:cs typeface="Arial"/>
                </a:rPr>
                <a:t>영화관 기능 및 </a:t>
              </a:r>
              <a:r>
                <a:rPr lang="en-US" altLang="ko-KR" sz="1400" b="1">
                  <a:latin typeface="Arial"/>
                  <a:ea typeface="맑은 고딕"/>
                  <a:cs typeface="Arial"/>
                </a:rPr>
                <a:t>Youtube API</a:t>
              </a:r>
              <a:r>
                <a:rPr lang="ko-KR" altLang="en-US" sz="1400" b="1">
                  <a:latin typeface="Arial"/>
                  <a:ea typeface="맑은 고딕"/>
                  <a:cs typeface="Arial"/>
                </a:rPr>
                <a:t> </a:t>
              </a:r>
            </a:p>
            <a:p>
              <a:pPr algn="ctr">
                <a:defRPr/>
              </a:pPr>
              <a:r>
                <a:rPr lang="ko-KR" altLang="en-US" sz="1400" b="1">
                  <a:latin typeface="Arial"/>
                  <a:ea typeface="맑은 고딕"/>
                  <a:cs typeface="Arial"/>
                </a:rPr>
                <a:t>발표 준비 및 발표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242527" y="1063616"/>
            <a:ext cx="2947544" cy="5554354"/>
            <a:chOff x="1722276" y="1197474"/>
            <a:chExt cx="2947544" cy="5554354"/>
          </a:xfrm>
        </p:grpSpPr>
        <p:sp>
          <p:nvSpPr>
            <p:cNvPr id="23" name="正方形/長方形 13"/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kumimoji="1" lang="ja-JP" altLang="en-US"/>
            </a:p>
          </p:txBody>
        </p:sp>
        <p:sp>
          <p:nvSpPr>
            <p:cNvPr id="24" name="テキスト ボックス 17"/>
            <p:cNvSpPr txBox="1"/>
            <p:nvPr/>
          </p:nvSpPr>
          <p:spPr>
            <a:xfrm>
              <a:off x="2082262" y="4587545"/>
              <a:ext cx="24293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>
                  <a:latin typeface="나눔스퀘어 Light"/>
                  <a:ea typeface="나눔스퀘어 Light"/>
                </a:rPr>
                <a:t>팀원 대전 </a:t>
              </a:r>
              <a:r>
                <a:rPr lang="en-US" altLang="ko-KR" b="1" dirty="0">
                  <a:latin typeface="나눔스퀘어 Light"/>
                  <a:ea typeface="나눔스퀘어 Light"/>
                </a:rPr>
                <a:t>1</a:t>
              </a:r>
              <a:r>
                <a:rPr lang="ko-KR" altLang="en-US" b="1" dirty="0">
                  <a:latin typeface="나눔스퀘어 Light"/>
                  <a:ea typeface="나눔스퀘어 Light"/>
                </a:rPr>
                <a:t>반 박호현</a:t>
              </a:r>
            </a:p>
          </p:txBody>
        </p:sp>
        <p:sp>
          <p:nvSpPr>
            <p:cNvPr id="25" name="テキスト ボックス 18"/>
            <p:cNvSpPr txBox="1"/>
            <p:nvPr/>
          </p:nvSpPr>
          <p:spPr>
            <a:xfrm>
              <a:off x="1722276" y="4963504"/>
              <a:ext cx="2947544" cy="178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b="1">
                  <a:latin typeface="Arial"/>
                  <a:ea typeface="맑은 고딕"/>
                  <a:cs typeface="Arial"/>
                </a:rPr>
                <a:t> </a:t>
              </a:r>
            </a:p>
            <a:p>
              <a:pPr algn="ctr">
                <a:defRPr/>
              </a:pPr>
              <a:r>
                <a:rPr lang="en-US" altLang="ko-KR" sz="1400" b="1">
                  <a:latin typeface="Arial"/>
                  <a:ea typeface="맑은 고딕"/>
                  <a:cs typeface="Arial"/>
                </a:rPr>
                <a:t>tmdb</a:t>
              </a:r>
              <a:r>
                <a:rPr lang="ko-KR" altLang="en-US" sz="1400" b="1">
                  <a:latin typeface="Arial"/>
                  <a:ea typeface="맑은 고딕"/>
                  <a:cs typeface="Arial"/>
                </a:rPr>
                <a:t> 자료 추출 및 </a:t>
              </a:r>
              <a:r>
                <a:rPr lang="en-US" altLang="ko-KR" sz="1400" b="1">
                  <a:latin typeface="Arial"/>
                  <a:ea typeface="맑은 고딕"/>
                  <a:cs typeface="Arial"/>
                </a:rPr>
                <a:t>DB</a:t>
              </a:r>
              <a:r>
                <a:rPr lang="ko-KR" altLang="en-US" sz="1400" b="1">
                  <a:latin typeface="Arial"/>
                  <a:ea typeface="맑은 고딕"/>
                  <a:cs typeface="Arial"/>
                </a:rPr>
                <a:t>화</a:t>
              </a:r>
            </a:p>
            <a:p>
              <a:pPr algn="ctr">
                <a:defRPr/>
              </a:pPr>
              <a:r>
                <a:rPr lang="ko-KR" altLang="en-US" sz="1400" b="1">
                  <a:latin typeface="Arial"/>
                  <a:ea typeface="맑은 고딕"/>
                  <a:cs typeface="Arial"/>
                </a:rPr>
                <a:t>영화 추천 기능 </a:t>
              </a:r>
            </a:p>
            <a:p>
              <a:pPr algn="ctr">
                <a:defRPr/>
              </a:pPr>
              <a:r>
                <a:rPr lang="ko-KR" altLang="en-US" sz="1400" b="1">
                  <a:latin typeface="Arial"/>
                  <a:ea typeface="맑은 고딕"/>
                  <a:cs typeface="Arial"/>
                </a:rPr>
                <a:t>영화 검색 기능 </a:t>
              </a:r>
            </a:p>
            <a:p>
              <a:pPr algn="ctr">
                <a:defRPr/>
              </a:pPr>
              <a:r>
                <a:rPr lang="ko-KR" altLang="en-US" sz="1400" b="1">
                  <a:latin typeface="Arial"/>
                  <a:ea typeface="맑은 고딕"/>
                  <a:cs typeface="Arial"/>
                </a:rPr>
                <a:t>단일 영화 페이지 조회</a:t>
              </a:r>
            </a:p>
            <a:p>
              <a:pPr algn="ctr">
                <a:defRPr/>
              </a:pPr>
              <a:r>
                <a:rPr lang="ko-KR" altLang="en-US" sz="1400" b="1">
                  <a:latin typeface="Arial"/>
                  <a:ea typeface="맑은 고딕"/>
                  <a:cs typeface="Arial"/>
                </a:rPr>
                <a:t>영화 메인 페이지 조회 </a:t>
              </a:r>
            </a:p>
            <a:p>
              <a:pPr algn="ctr">
                <a:defRPr/>
              </a:pPr>
              <a:r>
                <a:rPr lang="ko-KR" altLang="en-US" sz="1400" b="1">
                  <a:latin typeface="Arial"/>
                  <a:ea typeface="맑은 고딕"/>
                  <a:cs typeface="Arial"/>
                </a:rPr>
                <a:t>리뷰 생성</a:t>
              </a:r>
              <a:r>
                <a:rPr lang="en-US" altLang="ko-KR" sz="1400" b="1">
                  <a:latin typeface="Arial"/>
                  <a:ea typeface="맑은 고딕"/>
                  <a:cs typeface="Arial"/>
                </a:rPr>
                <a:t>/</a:t>
              </a:r>
              <a:r>
                <a:rPr lang="ko-KR" altLang="en-US" sz="1400" b="1">
                  <a:latin typeface="Arial"/>
                  <a:ea typeface="맑은 고딕"/>
                  <a:cs typeface="Arial"/>
                </a:rPr>
                <a:t> 삭제 </a:t>
              </a:r>
            </a:p>
            <a:p>
              <a:pPr algn="ctr">
                <a:defRPr/>
              </a:pPr>
              <a:r>
                <a:rPr lang="ko-KR" altLang="en-US" sz="1400" b="1">
                  <a:latin typeface="Arial"/>
                  <a:ea typeface="맑은 고딕"/>
                  <a:cs typeface="Arial"/>
                </a:rPr>
                <a:t>리뷰 전체 페이지 조회 </a:t>
              </a:r>
            </a:p>
          </p:txBody>
        </p:sp>
      </p:grpSp>
      <p:cxnSp>
        <p:nvCxnSpPr>
          <p:cNvPr id="31" name="직선 연결선 30"/>
          <p:cNvCxnSpPr/>
          <p:nvPr/>
        </p:nvCxnSpPr>
        <p:spPr>
          <a:xfrm flipV="1">
            <a:off x="257175" y="128979"/>
            <a:ext cx="11934824" cy="91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2192" y="1390650"/>
            <a:ext cx="2719056" cy="272439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86639" y="1338262"/>
            <a:ext cx="2686049" cy="272414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52624" y="4191001"/>
            <a:ext cx="219073" cy="21907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48550" y="4124324"/>
            <a:ext cx="219073" cy="21907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83776" y="4171951"/>
            <a:ext cx="239828" cy="205452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70176" y="4114801"/>
            <a:ext cx="239828" cy="20545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657475" y="4200525"/>
            <a:ext cx="190499" cy="19049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43875" y="4133850"/>
            <a:ext cx="190499" cy="190499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9715500" y="6424612"/>
            <a:ext cx="2371725" cy="423862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5400000">
            <a:off x="2518302" y="-221496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テキスト ボックス 3"/>
          <p:cNvSpPr txBox="1"/>
          <p:nvPr/>
        </p:nvSpPr>
        <p:spPr>
          <a:xfrm>
            <a:off x="1199037" y="305526"/>
            <a:ext cx="1902303" cy="635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0" spc="-300">
                <a:latin typeface="+mn-ea"/>
              </a:rPr>
              <a:t>진행 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8437" y="305526"/>
            <a:ext cx="56025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/>
              <a:t>Part 1</a:t>
            </a:r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247650" y="128979"/>
            <a:ext cx="11944350" cy="913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 flipV="1">
            <a:off x="1279326" y="3429000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 flipV="1">
            <a:off x="3373606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 flipV="1">
            <a:off x="4581635" y="3429000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 flipV="1">
            <a:off x="5962650" y="1989000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6096000" y="1187861"/>
            <a:ext cx="117729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ko-KR" sz="2000"/>
              <a:t>5</a:t>
            </a:r>
            <a:r>
              <a:rPr lang="ko-KR" altLang="en-US" sz="2000"/>
              <a:t>월 </a:t>
            </a:r>
            <a:r>
              <a:rPr lang="en-US" altLang="ko-KR" sz="2000"/>
              <a:t>24</a:t>
            </a:r>
            <a:r>
              <a:rPr lang="ko-KR" altLang="en-US" sz="2000"/>
              <a:t>일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902310" y="3799039"/>
            <a:ext cx="1608980" cy="3900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ko-KR" sz="2000"/>
              <a:t>5</a:t>
            </a:r>
            <a:r>
              <a:rPr lang="ko-KR" altLang="en-US" sz="2000"/>
              <a:t>월 </a:t>
            </a:r>
            <a:r>
              <a:rPr lang="en-US" altLang="ko-KR" sz="2000"/>
              <a:t>23~24</a:t>
            </a:r>
            <a:r>
              <a:rPr lang="ko-KR" altLang="en-US" sz="2000"/>
              <a:t>일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3671483" y="1162759"/>
            <a:ext cx="1437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ko-KR" sz="2000" dirty="0"/>
              <a:t>5</a:t>
            </a:r>
            <a:r>
              <a:rPr lang="ko-KR" altLang="en-US" sz="2000" dirty="0"/>
              <a:t>월 </a:t>
            </a:r>
            <a:r>
              <a:rPr lang="en-US" altLang="ko-KR" sz="2000" dirty="0"/>
              <a:t>23</a:t>
            </a:r>
            <a:r>
              <a:rPr lang="ko-KR" altLang="en-US" sz="2000" dirty="0"/>
              <a:t>일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1038224" y="1035461"/>
            <a:ext cx="117729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ko-KR" sz="2000"/>
              <a:t>5</a:t>
            </a:r>
            <a:r>
              <a:rPr lang="ko-KR" altLang="en-US" sz="2000"/>
              <a:t>월 </a:t>
            </a:r>
            <a:r>
              <a:rPr lang="en-US" altLang="ko-KR" sz="2000"/>
              <a:t>20</a:t>
            </a:r>
            <a:r>
              <a:rPr lang="ko-KR" altLang="en-US" sz="2000"/>
              <a:t>일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1515832" y="4905590"/>
            <a:ext cx="125213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백엔드 작업</a:t>
            </a:r>
          </a:p>
        </p:txBody>
      </p:sp>
      <p:cxnSp>
        <p:nvCxnSpPr>
          <p:cNvPr id="251" name="직선 연결선 250"/>
          <p:cNvCxnSpPr/>
          <p:nvPr/>
        </p:nvCxnSpPr>
        <p:spPr>
          <a:xfrm flipV="1">
            <a:off x="8077083" y="3429000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 flipV="1">
            <a:off x="8072284" y="1989000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/>
          <p:cNvSpPr txBox="1"/>
          <p:nvPr/>
        </p:nvSpPr>
        <p:spPr>
          <a:xfrm>
            <a:off x="8278654" y="1195082"/>
            <a:ext cx="12902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ko-KR" sz="2000" dirty="0"/>
              <a:t>5</a:t>
            </a:r>
            <a:r>
              <a:rPr lang="ko-KR" altLang="en-US" sz="2000" dirty="0"/>
              <a:t>월 </a:t>
            </a:r>
            <a:r>
              <a:rPr lang="en-US" altLang="ko-KR" sz="2000" dirty="0"/>
              <a:t>25</a:t>
            </a:r>
            <a:r>
              <a:rPr lang="ko-KR" altLang="en-US" sz="2000" dirty="0"/>
              <a:t>일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8188208" y="3678318"/>
            <a:ext cx="1247257" cy="3869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ko-KR" sz="2000"/>
              <a:t>5</a:t>
            </a:r>
            <a:r>
              <a:rPr lang="ko-KR" altLang="en-US" sz="2000"/>
              <a:t>월 </a:t>
            </a:r>
            <a:r>
              <a:rPr lang="en-US" altLang="ko-KR" sz="2000"/>
              <a:t>25</a:t>
            </a:r>
            <a:r>
              <a:rPr lang="ko-KR" altLang="en-US" sz="2000"/>
              <a:t>일</a:t>
            </a:r>
          </a:p>
        </p:txBody>
      </p:sp>
      <p:cxnSp>
        <p:nvCxnSpPr>
          <p:cNvPr id="255" name="직선 연결선 254"/>
          <p:cNvCxnSpPr/>
          <p:nvPr/>
        </p:nvCxnSpPr>
        <p:spPr>
          <a:xfrm>
            <a:off x="914400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 flipV="1">
            <a:off x="10104017" y="3429000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 flipV="1">
            <a:off x="10089694" y="1989000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/>
          <p:cNvSpPr txBox="1"/>
          <p:nvPr/>
        </p:nvSpPr>
        <p:spPr>
          <a:xfrm>
            <a:off x="10382338" y="1211155"/>
            <a:ext cx="117774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ko-KR" sz="2000" dirty="0"/>
              <a:t>5</a:t>
            </a:r>
            <a:r>
              <a:rPr lang="ko-KR" altLang="en-US" sz="2000" dirty="0"/>
              <a:t>월 </a:t>
            </a:r>
            <a:r>
              <a:rPr lang="en-US" altLang="ko-KR" sz="2000" dirty="0"/>
              <a:t>26</a:t>
            </a:r>
            <a:r>
              <a:rPr lang="ko-KR" altLang="en-US" sz="2000" dirty="0"/>
              <a:t>일</a:t>
            </a:r>
          </a:p>
        </p:txBody>
      </p:sp>
      <p:sp>
        <p:nvSpPr>
          <p:cNvPr id="259" name="TextBox 258"/>
          <p:cNvSpPr txBox="1"/>
          <p:nvPr/>
        </p:nvSpPr>
        <p:spPr>
          <a:xfrm>
            <a:off x="10205617" y="3681412"/>
            <a:ext cx="11824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ko-KR" sz="2000"/>
              <a:t>5</a:t>
            </a:r>
            <a:r>
              <a:rPr lang="ko-KR" altLang="en-US" sz="2000"/>
              <a:t>월 </a:t>
            </a:r>
            <a:r>
              <a:rPr lang="en-US" altLang="ko-KR" sz="2000"/>
              <a:t>26</a:t>
            </a:r>
            <a:r>
              <a:rPr lang="ko-KR" altLang="en-US" sz="2000"/>
              <a:t>일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1289087" y="5246620"/>
            <a:ext cx="2593980" cy="1371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1. ERD 구성 및 TMDB에서 파일 읽어와서 DB만들기</a:t>
            </a:r>
          </a:p>
          <a:p>
            <a:pPr algn="just"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2. 백엔드 프로젝트 구조화 한 후 원하는 JSON 값 리턴</a:t>
            </a:r>
          </a:p>
          <a:p>
            <a:pPr algn="just"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3. 영화 리스트, 상세정보, 팔로우, 리뷰 작성</a:t>
            </a:r>
          </a:p>
          <a:p>
            <a:pPr algn="just"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4. vue와 연결해서 값 확인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7905632" y="4201671"/>
            <a:ext cx="2052336" cy="997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- [x]  server admin 추가</a:t>
            </a:r>
          </a:p>
          <a:p>
            <a:pPr algn="just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- [x]  폰트어썸 사용해서 디자인</a:t>
            </a:r>
          </a:p>
          <a:p>
            <a:pPr algn="just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- [x]  영화 추천 구현</a:t>
            </a:r>
          </a:p>
          <a:p>
            <a:pPr algn="just"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- [x]  영화 검색 기능 추가 </a:t>
            </a:r>
          </a:p>
        </p:txBody>
      </p:sp>
      <p:grpSp>
        <p:nvGrpSpPr>
          <p:cNvPr id="264" name="그룹 263"/>
          <p:cNvGrpSpPr/>
          <p:nvPr/>
        </p:nvGrpSpPr>
        <p:grpSpPr>
          <a:xfrm>
            <a:off x="4570558" y="4310020"/>
            <a:ext cx="2593980" cy="1717400"/>
            <a:chOff x="-1743850" y="4073719"/>
            <a:chExt cx="2593980" cy="1717400"/>
          </a:xfrm>
        </p:grpSpPr>
        <p:sp>
          <p:nvSpPr>
            <p:cNvPr id="265" name="TextBox 264"/>
            <p:cNvSpPr txBox="1"/>
            <p:nvPr/>
          </p:nvSpPr>
          <p:spPr>
            <a:xfrm>
              <a:off x="-1726655" y="4073719"/>
              <a:ext cx="166636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rPr>
                <a:t>프론트엔드 작업</a:t>
              </a: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-1743850" y="4415117"/>
              <a:ext cx="2593980" cy="13760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1.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front end 영화리스트, 상세 영화정보 기본 뼈대 만들기</a:t>
              </a:r>
            </a:p>
            <a:p>
              <a:pPr algn="just">
                <a:defRPr/>
              </a:pP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- [x]  네브바 수정</a:t>
              </a:r>
            </a:p>
            <a:p>
              <a:pPr algn="just">
                <a:defRPr/>
              </a:pP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- [x]  메인 페이지 수정</a:t>
              </a:r>
            </a:p>
            <a:p>
              <a:pPr algn="just">
                <a:defRPr/>
              </a:pP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- [x]  디테일 페이지 구조화</a:t>
              </a:r>
            </a:p>
            <a:p>
              <a:pPr algn="just">
                <a:defRPr/>
              </a:pP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- [x]  영화 추천 알고리즘 구현</a:t>
              </a:r>
            </a:p>
            <a:p>
              <a:pPr algn="just">
                <a:defRPr/>
              </a:pP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- [x]  서버 수정</a:t>
              </a:r>
            </a:p>
          </p:txBody>
        </p:sp>
      </p:grpSp>
      <p:grpSp>
        <p:nvGrpSpPr>
          <p:cNvPr id="267" name="그룹 266"/>
          <p:cNvGrpSpPr/>
          <p:nvPr/>
        </p:nvGrpSpPr>
        <p:grpSpPr>
          <a:xfrm>
            <a:off x="9956112" y="4224295"/>
            <a:ext cx="2052335" cy="602975"/>
            <a:chOff x="-1743849" y="4083244"/>
            <a:chExt cx="2052335" cy="602975"/>
          </a:xfrm>
        </p:grpSpPr>
        <p:sp>
          <p:nvSpPr>
            <p:cNvPr id="268" name="TextBox 267"/>
            <p:cNvSpPr txBox="1"/>
            <p:nvPr/>
          </p:nvSpPr>
          <p:spPr>
            <a:xfrm>
              <a:off x="-1126578" y="4083244"/>
              <a:ext cx="795657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rPr>
                <a:t>디버깅</a:t>
              </a:r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-1743849" y="4415117"/>
              <a:ext cx="2052335" cy="2711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endParaRPr>
            </a:p>
          </p:txBody>
        </p:sp>
      </p:grpSp>
      <p:grpSp>
        <p:nvGrpSpPr>
          <p:cNvPr id="270" name="그룹 269"/>
          <p:cNvGrpSpPr/>
          <p:nvPr/>
        </p:nvGrpSpPr>
        <p:grpSpPr>
          <a:xfrm>
            <a:off x="946933" y="1420914"/>
            <a:ext cx="2363174" cy="1891881"/>
            <a:chOff x="-1743850" y="4073719"/>
            <a:chExt cx="1953947" cy="1891881"/>
          </a:xfrm>
        </p:grpSpPr>
        <p:sp>
          <p:nvSpPr>
            <p:cNvPr id="271" name="TextBox 270"/>
            <p:cNvSpPr txBox="1"/>
            <p:nvPr/>
          </p:nvSpPr>
          <p:spPr>
            <a:xfrm>
              <a:off x="-1726655" y="4073719"/>
              <a:ext cx="1251387" cy="3583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b="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rPr>
                <a:t>백엔드</a:t>
              </a:r>
              <a:r>
                <a:rPr lang="ko-KR" altLang="en-US" b="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cs"/>
                </a:rPr>
                <a:t> 작업</a:t>
              </a:r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-1743850" y="4415117"/>
              <a:ext cx="1953947" cy="1550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1.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ERD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기반으로 백엔드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serilizer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생성 및 구조 구현</a:t>
              </a:r>
            </a:p>
            <a:p>
              <a:pPr algn="just">
                <a:defRPr/>
              </a:pP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endParaRPr>
            </a:p>
            <a:p>
              <a:pPr algn="just"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2.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/>
                  <a:ea typeface="나눔스퀘어"/>
                </a:rPr>
                <a:t> .env 환경을 전체 환경에서 생성한 다음,env를 이용해서 secret key 관리를 해주기 위해 장고(django) 환경 변수를 설정해준다.</a:t>
              </a:r>
            </a:p>
          </p:txBody>
        </p:sp>
      </p:grpSp>
      <p:sp>
        <p:nvSpPr>
          <p:cNvPr id="273" name="TextBox 272"/>
          <p:cNvSpPr txBox="1"/>
          <p:nvPr/>
        </p:nvSpPr>
        <p:spPr>
          <a:xfrm>
            <a:off x="3488507" y="1841384"/>
            <a:ext cx="1803583" cy="1461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Login 기능과 Sign up 기능을 구현하여 이를 잘 활용할 수 있는 UI를 만들었다</a:t>
            </a:r>
          </a:p>
        </p:txBody>
      </p:sp>
      <p:sp>
        <p:nvSpPr>
          <p:cNvPr id="274" name="TextBox 273"/>
          <p:cNvSpPr txBox="1"/>
          <p:nvPr/>
        </p:nvSpPr>
        <p:spPr>
          <a:xfrm>
            <a:off x="5991225" y="1707118"/>
            <a:ext cx="1939289" cy="1462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rPr>
              <a:t>팔로우 기능과 커뮤니티 기능을 구현하고 이를 활용할 수 있는 UI 를 구현하였다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8135784" y="1895474"/>
            <a:ext cx="1815132" cy="99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-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community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디자인을 마무리 지었다. </a:t>
            </a:r>
          </a:p>
          <a:p>
            <a:pPr algn="just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- 다음으로는 우리의 웹사이트 정체성인 영화관 페이지를 만들었다.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10136968" y="2465257"/>
            <a:ext cx="1872282" cy="266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발표 준비 및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PPT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제작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 </a:t>
            </a:r>
          </a:p>
        </p:txBody>
      </p:sp>
      <p:grpSp>
        <p:nvGrpSpPr>
          <p:cNvPr id="281" name="그룹 280"/>
          <p:cNvGrpSpPr/>
          <p:nvPr/>
        </p:nvGrpSpPr>
        <p:grpSpPr>
          <a:xfrm>
            <a:off x="1371328" y="4066775"/>
            <a:ext cx="2437016" cy="762615"/>
            <a:chOff x="1971404" y="4162025"/>
            <a:chExt cx="2437016" cy="762615"/>
          </a:xfrm>
          <a:solidFill>
            <a:schemeClr val="bg1">
              <a:lumMod val="95000"/>
            </a:schemeClr>
          </a:solidFill>
        </p:grpSpPr>
        <p:sp>
          <p:nvSpPr>
            <p:cNvPr id="282" name="직사각형 281"/>
            <p:cNvSpPr/>
            <p:nvPr/>
          </p:nvSpPr>
          <p:spPr>
            <a:xfrm>
              <a:off x="1971404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3" name="직사각형 282"/>
            <p:cNvSpPr/>
            <p:nvPr/>
          </p:nvSpPr>
          <p:spPr>
            <a:xfrm>
              <a:off x="3235572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90" name="직사각형 289"/>
          <p:cNvSpPr/>
          <p:nvPr/>
        </p:nvSpPr>
        <p:spPr>
          <a:xfrm>
            <a:off x="9715500" y="6424612"/>
            <a:ext cx="2371725" cy="423862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291" name="그림 29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967" y="2733674"/>
            <a:ext cx="513585" cy="514593"/>
          </a:xfrm>
          <a:prstGeom prst="rect">
            <a:avLst/>
          </a:prstGeom>
        </p:spPr>
      </p:pic>
      <p:pic>
        <p:nvPicPr>
          <p:cNvPr id="292" name="그림 29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9064" y="3539956"/>
            <a:ext cx="496365" cy="503406"/>
          </a:xfrm>
          <a:prstGeom prst="rect">
            <a:avLst/>
          </a:prstGeom>
        </p:spPr>
      </p:pic>
      <p:pic>
        <p:nvPicPr>
          <p:cNvPr id="293" name="그림 29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99973" y="4094022"/>
            <a:ext cx="819904" cy="716102"/>
          </a:xfrm>
          <a:prstGeom prst="rect">
            <a:avLst/>
          </a:prstGeom>
        </p:spPr>
      </p:pic>
      <p:pic>
        <p:nvPicPr>
          <p:cNvPr id="294" name="그림 29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81093" y="4075380"/>
            <a:ext cx="227241" cy="744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536646" y="2345306"/>
            <a:ext cx="5118710" cy="1886168"/>
            <a:chOff x="3536646" y="2611120"/>
            <a:chExt cx="5118710" cy="1886168"/>
          </a:xfrm>
        </p:grpSpPr>
        <p:sp>
          <p:nvSpPr>
            <p:cNvPr id="6" name="TextBox 5"/>
            <p:cNvSpPr txBox="1"/>
            <p:nvPr/>
          </p:nvSpPr>
          <p:spPr>
            <a:xfrm>
              <a:off x="3947160" y="2611120"/>
              <a:ext cx="4288154" cy="14342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8800">
                  <a:solidFill>
                    <a:schemeClr val="bg1"/>
                  </a:solidFill>
                  <a:latin typeface="+mj-lt"/>
                </a:rPr>
                <a:t>PART 2.</a:t>
              </a:r>
              <a:endParaRPr lang="ko-KR" altLang="en-US" sz="8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800">
                  <a:solidFill>
                    <a:schemeClr val="bg1"/>
                  </a:solidFill>
                  <a:latin typeface="G마켓 산스 TTF Light"/>
                  <a:ea typeface="G마켓 산스 TTF Light"/>
                </a:rPr>
                <a:t>웹 소개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794884" y="1989256"/>
            <a:ext cx="10609716" cy="2879486"/>
            <a:chOff x="845684" y="2155904"/>
            <a:chExt cx="10609716" cy="2879486"/>
          </a:xfrm>
        </p:grpSpPr>
        <p:sp>
          <p:nvSpPr>
            <p:cNvPr id="9" name="TextBox 8"/>
            <p:cNvSpPr txBox="1"/>
            <p:nvPr/>
          </p:nvSpPr>
          <p:spPr>
            <a:xfrm>
              <a:off x="845684" y="2155904"/>
              <a:ext cx="2641589" cy="2190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>
                  <a:solidFill>
                    <a:srgbClr val="0194E7"/>
                  </a:solidFill>
                </a:rPr>
                <a:t> 「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156648" y="2819399"/>
              <a:ext cx="1298753" cy="2193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/>
                <a:t>」 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147060" y="3097252"/>
            <a:ext cx="5897880" cy="6346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600" i="1">
                <a:solidFill>
                  <a:schemeClr val="bg1"/>
                </a:solidFill>
              </a:rPr>
              <a:t>Life is short, You need TMT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6481762"/>
            <a:ext cx="12192000" cy="3762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16557" y="797765"/>
            <a:ext cx="10083244" cy="5101500"/>
            <a:chOff x="1067357" y="964413"/>
            <a:chExt cx="10083244" cy="5101500"/>
          </a:xfrm>
        </p:grpSpPr>
        <p:sp>
          <p:nvSpPr>
            <p:cNvPr id="9" name="TextBox 8"/>
            <p:cNvSpPr txBox="1"/>
            <p:nvPr/>
          </p:nvSpPr>
          <p:spPr>
            <a:xfrm>
              <a:off x="1067357" y="964413"/>
              <a:ext cx="2641589" cy="2190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 dirty="0">
                  <a:solidFill>
                    <a:srgbClr val="0194E7"/>
                  </a:solidFill>
                </a:rPr>
                <a:t> 「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51848" y="3872344"/>
              <a:ext cx="1298753" cy="2193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 dirty="0"/>
                <a:t>」 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0" y="6481762"/>
            <a:ext cx="12192000" cy="3762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1203C7-CECB-54CB-2285-345047BCC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73" y="1389713"/>
            <a:ext cx="8180189" cy="37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3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16557" y="797765"/>
            <a:ext cx="10083244" cy="5101500"/>
            <a:chOff x="1067357" y="964413"/>
            <a:chExt cx="10083244" cy="5101500"/>
          </a:xfrm>
        </p:grpSpPr>
        <p:sp>
          <p:nvSpPr>
            <p:cNvPr id="9" name="TextBox 8"/>
            <p:cNvSpPr txBox="1"/>
            <p:nvPr/>
          </p:nvSpPr>
          <p:spPr>
            <a:xfrm>
              <a:off x="1067357" y="964413"/>
              <a:ext cx="2641589" cy="2190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 dirty="0">
                  <a:solidFill>
                    <a:srgbClr val="0194E7"/>
                  </a:solidFill>
                </a:rPr>
                <a:t> 「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51848" y="3872344"/>
              <a:ext cx="1298753" cy="2193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 dirty="0"/>
                <a:t>」 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0" y="6481762"/>
            <a:ext cx="12192000" cy="3762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68EAE5-1DD7-5587-8AFC-3B213A3E8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709" y="1241580"/>
            <a:ext cx="8257309" cy="40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3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752</Words>
  <Application>Microsoft Office PowerPoint</Application>
  <PresentationFormat>와이드스크린</PresentationFormat>
  <Paragraphs>167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G마켓 산스 TTF Bold</vt:lpstr>
      <vt:lpstr>G마켓 산스 TTF Light</vt:lpstr>
      <vt:lpstr>G마켓 산스 TTF Medium</vt:lpstr>
      <vt:lpstr>나눔스퀘어</vt:lpstr>
      <vt:lpstr>나눔스퀘어 ExtraBold</vt:lpstr>
      <vt:lpstr>나눔스퀘어 Light</vt:lpstr>
      <vt:lpstr>맑은 고딕</vt:lpstr>
      <vt:lpstr>한컴 소망 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박 호현</cp:lastModifiedBy>
  <cp:revision>88</cp:revision>
  <dcterms:created xsi:type="dcterms:W3CDTF">2020-02-09T06:06:54Z</dcterms:created>
  <dcterms:modified xsi:type="dcterms:W3CDTF">2022-05-26T06:58:24Z</dcterms:modified>
  <cp:version>1000.0000.01</cp:version>
</cp:coreProperties>
</file>